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78" r:id="rId8"/>
    <p:sldId id="279" r:id="rId9"/>
    <p:sldId id="280" r:id="rId10"/>
    <p:sldId id="262" r:id="rId11"/>
    <p:sldId id="263" r:id="rId12"/>
    <p:sldId id="264" r:id="rId13"/>
    <p:sldId id="291" r:id="rId14"/>
    <p:sldId id="265" r:id="rId15"/>
    <p:sldId id="267" r:id="rId16"/>
    <p:sldId id="284" r:id="rId17"/>
    <p:sldId id="288" r:id="rId18"/>
    <p:sldId id="285" r:id="rId19"/>
    <p:sldId id="286" r:id="rId20"/>
    <p:sldId id="289" r:id="rId21"/>
    <p:sldId id="268" r:id="rId22"/>
    <p:sldId id="269" r:id="rId23"/>
    <p:sldId id="271" r:id="rId24"/>
    <p:sldId id="274" r:id="rId25"/>
    <p:sldId id="294" r:id="rId26"/>
    <p:sldId id="295" r:id="rId27"/>
    <p:sldId id="275" r:id="rId28"/>
    <p:sldId id="292" r:id="rId29"/>
    <p:sldId id="293" r:id="rId30"/>
    <p:sldId id="276" r:id="rId31"/>
    <p:sldId id="277"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057D6A1-48B6-4372-8037-6AB9F4EB00F1}"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8" name="Google Shape;1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6" name="Google Shape;2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Başlık Slaydı">
  <p:cSld name="TITLE">
    <p:bg>
      <p:bgPr>
        <a:solidFill>
          <a:srgbClr val="003DA6"/>
        </a:solidFill>
        <a:effectLst/>
      </p:bgPr>
    </p:bg>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2238476"/>
            <a:ext cx="9144000"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panose="020F0502020204030204"/>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a:spLocks noGrp="1"/>
          </p:cNvSpPr>
          <p:nvPr>
            <p:ph type="subTitle" idx="1"/>
          </p:nvPr>
        </p:nvSpPr>
        <p:spPr>
          <a:xfrm>
            <a:off x="1524000" y="398631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4"/>
          <p:cNvPicPr preferRelativeResize="0"/>
          <p:nvPr/>
        </p:nvPicPr>
        <p:blipFill rotWithShape="1">
          <a:blip r:embed="rId2"/>
          <a:srcRect/>
          <a:stretch>
            <a:fillRect/>
          </a:stretch>
        </p:blipFill>
        <p:spPr>
          <a:xfrm>
            <a:off x="5346710" y="518147"/>
            <a:ext cx="1498591" cy="15796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Başlık ve Dikey Metin">
  <p:cSld name="VERTICAL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2" name="Google Shape;72;p33"/>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Dikey Başlık ve Metin">
  <p:cSld name="VERTICAL_TITLE_AND_VERTICAL_TEX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4"/>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8" name="Google Shape;78;p34"/>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4"/>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Yalnızca Başlık">
  <p:cSld name="TITLE_ONLY">
    <p:spTree>
      <p:nvGrpSpPr>
        <p:cNvPr id="1" name="Shape 19"/>
        <p:cNvGrpSpPr/>
        <p:nvPr/>
      </p:nvGrpSpPr>
      <p:grpSpPr>
        <a:xfrm>
          <a:off x="0" y="0"/>
          <a:ext cx="0" cy="0"/>
          <a:chOff x="0" y="0"/>
          <a:chExt cx="0" cy="0"/>
        </a:xfrm>
      </p:grpSpPr>
      <p:sp>
        <p:nvSpPr>
          <p:cNvPr id="20" name="Google Shape;20;p25"/>
          <p:cNvSpPr/>
          <p:nvPr/>
        </p:nvSpPr>
        <p:spPr>
          <a:xfrm>
            <a:off x="0" y="0"/>
            <a:ext cx="12192000" cy="1021644"/>
          </a:xfrm>
          <a:prstGeom prst="rect">
            <a:avLst/>
          </a:prstGeom>
          <a:solidFill>
            <a:srgbClr val="003DA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 name="Google Shape;21;p25"/>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Calibri" panose="020F0502020204030204"/>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5"/>
          <p:cNvSpPr/>
          <p:nvPr/>
        </p:nvSpPr>
        <p:spPr>
          <a:xfrm>
            <a:off x="0" y="6449902"/>
            <a:ext cx="12192000" cy="420227"/>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 name="Google Shape;23;p25"/>
          <p:cNvSpPr txBox="1"/>
          <p:nvPr/>
        </p:nvSpPr>
        <p:spPr>
          <a:xfrm>
            <a:off x="481214" y="6559986"/>
            <a:ext cx="3010761"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
              <a:buFont typeface="Calibri" panose="020F0502020204030204"/>
              <a:buNone/>
            </a:pPr>
            <a:r>
              <a:rPr lang="tr-TR" sz="700" b="0" i="0" u="none" strike="noStrike" cap="none">
                <a:solidFill>
                  <a:schemeClr val="lt1"/>
                </a:solidFill>
                <a:latin typeface="Calibri" panose="020F0502020204030204"/>
                <a:ea typeface="Calibri" panose="020F0502020204030204"/>
                <a:cs typeface="Calibri" panose="020F0502020204030204"/>
                <a:sym typeface="Calibri" panose="020F0502020204030204"/>
              </a:rPr>
              <a:t>© Copyright 2021 Sakarya Uygulamalı Bilimler Üniversitesi. Her hakkı saklıdır.</a:t>
            </a:r>
            <a:endParaRPr lang="tr-TR" sz="7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 name="Google Shape;24;p25"/>
          <p:cNvPicPr preferRelativeResize="0"/>
          <p:nvPr/>
        </p:nvPicPr>
        <p:blipFill rotWithShape="1">
          <a:blip r:embed="rId2"/>
          <a:srcRect/>
          <a:stretch>
            <a:fillRect/>
          </a:stretch>
        </p:blipFill>
        <p:spPr>
          <a:xfrm>
            <a:off x="11302330" y="174653"/>
            <a:ext cx="700415" cy="7383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Bölüm Üstbilgisi">
  <p:cSld name="SECTION_HEADER">
    <p:bg>
      <p:bgPr>
        <a:solidFill>
          <a:srgbClr val="003DA6"/>
        </a:solidFill>
        <a:effectLst/>
      </p:bgPr>
    </p:bg>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panose="020F0502020204030204"/>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A9DB"/>
              </a:buClr>
              <a:buSzPts val="2400"/>
              <a:buNone/>
              <a:defRPr sz="2400">
                <a:solidFill>
                  <a:srgbClr val="8DA9DB"/>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pic>
        <p:nvPicPr>
          <p:cNvPr id="28" name="Google Shape;28;p26"/>
          <p:cNvPicPr preferRelativeResize="0"/>
          <p:nvPr/>
        </p:nvPicPr>
        <p:blipFill rotWithShape="1">
          <a:blip r:embed="rId2"/>
          <a:srcRect/>
          <a:stretch>
            <a:fillRect/>
          </a:stretch>
        </p:blipFill>
        <p:spPr>
          <a:xfrm>
            <a:off x="9649308" y="578025"/>
            <a:ext cx="1710841" cy="18050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oş">
  <p:cSld name="BLANK">
    <p:spTree>
      <p:nvGrpSpPr>
        <p:cNvPr id="1" name="Shape 29"/>
        <p:cNvGrpSpPr/>
        <p:nvPr/>
      </p:nvGrpSpPr>
      <p:grpSpPr>
        <a:xfrm>
          <a:off x="0" y="0"/>
          <a:ext cx="0" cy="0"/>
          <a:chOff x="0" y="0"/>
          <a:chExt cx="0" cy="0"/>
        </a:xfrm>
      </p:grpSpPr>
      <p:sp>
        <p:nvSpPr>
          <p:cNvPr id="30" name="Google Shape;30;p27"/>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matchingName="Başlık ve İçerik">
  <p:cSld name="OBJEC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28"/>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8"/>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İki İçerik">
  <p:cSld name="TWO_OBJECTS">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3" name="Google Shape;43;p29"/>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matchingName="Karşılaştırma">
  <p:cSld name="TWO_OBJECTS_WITH_TEXT">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9" name="Google Shape;49;p3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0" name="Google Shape;50;p30"/>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1" name="Google Shape;51;p30"/>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2" name="Google Shape;52;p30"/>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Başlıklı İçerik">
  <p:cSld name="OBJECT_WITH_CAPTION_TEXT">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1"/>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8" name="Google Shape;58;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9" name="Google Shape;59;p31"/>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1"/>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Başlıklı Resim">
  <p:cSld name="PICTURE_WITH_CAPTION_TEXT">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2"/>
          <p:cNvSpPr>
            <a:spLocks noGrp="1"/>
          </p:cNvSpPr>
          <p:nvPr>
            <p:ph type="pic" idx="2"/>
          </p:nvPr>
        </p:nvSpPr>
        <p:spPr>
          <a:xfrm>
            <a:off x="5183188" y="987433"/>
            <a:ext cx="6172200" cy="4873625"/>
          </a:xfrm>
          <a:prstGeom prst="rect">
            <a:avLst/>
          </a:prstGeom>
          <a:noFill/>
          <a:ln>
            <a:noFill/>
          </a:ln>
        </p:spPr>
      </p:sp>
      <p:sp>
        <p:nvSpPr>
          <p:cNvPr id="65" name="Google Shape;65;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6" name="Google Shape;66;p3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3"/>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3"/>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3"/>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tr-TR"/>
            </a:fld>
            <a:endParaRPr lang="tr-T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432560" y="1254033"/>
            <a:ext cx="9501052" cy="31742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Calibri" panose="020F0502020204030204"/>
              <a:buNone/>
            </a:pPr>
            <a:r>
              <a:rPr lang="tr-TR" sz="4400" b="1" i="1"/>
              <a:t>2025 Yılı </a:t>
            </a:r>
            <a:br>
              <a:rPr lang="tr-TR" sz="4400" b="1" i="1"/>
            </a:br>
            <a:r>
              <a:rPr lang="tr-TR" sz="4400" b="1" i="1"/>
              <a:t>Performans Değerlendirmesi</a:t>
            </a:r>
            <a:endParaRPr sz="4400" b="1" i="1"/>
          </a:p>
        </p:txBody>
      </p:sp>
      <p:sp>
        <p:nvSpPr>
          <p:cNvPr id="86" name="Google Shape;86;p1"/>
          <p:cNvSpPr txBox="1">
            <a:spLocks noGrp="1"/>
          </p:cNvSpPr>
          <p:nvPr>
            <p:ph type="subTitle" idx="1"/>
          </p:nvPr>
        </p:nvSpPr>
        <p:spPr>
          <a:xfrm>
            <a:off x="1611086" y="4428308"/>
            <a:ext cx="9144000" cy="124097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chemeClr val="lt1"/>
              </a:buClr>
              <a:buSzPct val="100000"/>
              <a:buNone/>
            </a:pPr>
            <a:endParaRPr sz="4200"/>
          </a:p>
          <a:p>
            <a:pPr marL="0" lvl="0" indent="0" algn="ctr" rtl="0">
              <a:lnSpc>
                <a:spcPct val="90000"/>
              </a:lnSpc>
              <a:spcBef>
                <a:spcPts val="1000"/>
              </a:spcBef>
              <a:spcAft>
                <a:spcPts val="0"/>
              </a:spcAft>
              <a:buClr>
                <a:schemeClr val="lt1"/>
              </a:buClr>
              <a:buSzPct val="100000"/>
              <a:buNone/>
            </a:pPr>
            <a:endParaRPr sz="4200"/>
          </a:p>
          <a:p>
            <a:pPr marL="0" lvl="0" indent="0" algn="ctr" rtl="0">
              <a:lnSpc>
                <a:spcPct val="90000"/>
              </a:lnSpc>
              <a:spcBef>
                <a:spcPts val="1000"/>
              </a:spcBef>
              <a:spcAft>
                <a:spcPts val="0"/>
              </a:spcAft>
              <a:buClr>
                <a:schemeClr val="lt1"/>
              </a:buClr>
              <a:buSzPct val="100000"/>
              <a:buNone/>
            </a:pPr>
            <a:r>
              <a:rPr lang="tr-TR" sz="5800" b="1">
                <a:latin typeface="Calibri" panose="020F0502020204030204"/>
                <a:ea typeface="Calibri" panose="020F0502020204030204"/>
                <a:cs typeface="Calibri" panose="020F0502020204030204"/>
                <a:sym typeface="Calibri" panose="020F0502020204030204"/>
              </a:rPr>
              <a:t>FAKÜLTE/YO/MYO</a:t>
            </a:r>
            <a:endParaRPr lang="tr-TR" sz="5800" b="1">
              <a:latin typeface="Calibri" panose="020F0502020204030204"/>
              <a:ea typeface="Calibri" panose="020F0502020204030204"/>
              <a:cs typeface="Calibri" panose="020F0502020204030204"/>
              <a:sym typeface="Calibri" panose="020F0502020204030204"/>
            </a:endParaRPr>
          </a:p>
          <a:p>
            <a:pPr marL="0" lvl="0" indent="0" algn="ctr" rtl="0">
              <a:lnSpc>
                <a:spcPct val="90000"/>
              </a:lnSpc>
              <a:spcBef>
                <a:spcPts val="1000"/>
              </a:spcBef>
              <a:spcAft>
                <a:spcPts val="0"/>
              </a:spcAft>
              <a:buClr>
                <a:schemeClr val="lt1"/>
              </a:buClr>
              <a:buSzPct val="100000"/>
              <a:buNone/>
            </a:pPr>
            <a:endParaRPr sz="7100" b="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lt1"/>
              </a:buClr>
              <a:buSzPct val="100000"/>
              <a:buNone/>
            </a:pPr>
            <a:endParaRPr sz="7100" b="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lt1"/>
              </a:buClr>
              <a:buSzPct val="100000"/>
              <a:buNone/>
            </a:pPr>
            <a:endParaRPr sz="1400"/>
          </a:p>
          <a:p>
            <a:pPr marL="0" lvl="0" indent="0" algn="ctr" rtl="0">
              <a:lnSpc>
                <a:spcPct val="90000"/>
              </a:lnSpc>
              <a:spcBef>
                <a:spcPts val="1000"/>
              </a:spcBef>
              <a:spcAft>
                <a:spcPts val="0"/>
              </a:spcAft>
              <a:buClr>
                <a:schemeClr val="lt1"/>
              </a:buClr>
              <a:buSzPct val="100000"/>
              <a:buNone/>
            </a:pPr>
            <a:endParaRPr sz="1400"/>
          </a:p>
          <a:p>
            <a:pPr marL="0" lvl="0" indent="0" algn="ctr" rtl="0">
              <a:lnSpc>
                <a:spcPct val="90000"/>
              </a:lnSpc>
              <a:spcBef>
                <a:spcPts val="1000"/>
              </a:spcBef>
              <a:spcAft>
                <a:spcPts val="0"/>
              </a:spcAft>
              <a:buClr>
                <a:schemeClr val="lt1"/>
              </a:buClr>
              <a:buSzPct val="100000"/>
              <a:buNone/>
            </a:pP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panose="020F0502020204030204"/>
              <a:buNone/>
            </a:pPr>
            <a:r>
              <a:rPr lang="tr-TR" b="1"/>
              <a:t>FAALİYETLER</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GERÇEKLEŞTİRİLEN FAALİYETLER</a:t>
            </a:r>
            <a:endParaRPr lang="tr-TR"/>
          </a:p>
        </p:txBody>
      </p:sp>
      <p:pic>
        <p:nvPicPr>
          <p:cNvPr id="2" name="Picture 1"/>
          <p:cNvPicPr>
            <a:picLocks noChangeAspect="1"/>
          </p:cNvPicPr>
          <p:nvPr/>
        </p:nvPicPr>
        <p:blipFill>
          <a:blip r:embed="rId1"/>
          <a:stretch>
            <a:fillRect/>
          </a:stretch>
        </p:blipFill>
        <p:spPr>
          <a:xfrm>
            <a:off x="984885" y="1461770"/>
            <a:ext cx="8940800" cy="447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GERÇEKLEŞTİRİLEN FAALİYETLER</a:t>
            </a:r>
            <a:endParaRPr lang="tr-TR"/>
          </a:p>
        </p:txBody>
      </p:sp>
      <p:pic>
        <p:nvPicPr>
          <p:cNvPr id="3" name="Picture 2"/>
          <p:cNvPicPr>
            <a:picLocks noChangeAspect="1"/>
          </p:cNvPicPr>
          <p:nvPr/>
        </p:nvPicPr>
        <p:blipFill>
          <a:blip r:embed="rId1"/>
          <a:stretch>
            <a:fillRect/>
          </a:stretch>
        </p:blipFill>
        <p:spPr>
          <a:xfrm>
            <a:off x="95885" y="1270635"/>
            <a:ext cx="7389495" cy="4109085"/>
          </a:xfrm>
          <a:prstGeom prst="rect">
            <a:avLst/>
          </a:prstGeom>
        </p:spPr>
      </p:pic>
      <p:pic>
        <p:nvPicPr>
          <p:cNvPr id="4" name="Picture 3"/>
          <p:cNvPicPr>
            <a:picLocks noChangeAspect="1"/>
          </p:cNvPicPr>
          <p:nvPr/>
        </p:nvPicPr>
        <p:blipFill>
          <a:blip r:embed="rId2"/>
          <a:stretch>
            <a:fillRect/>
          </a:stretch>
        </p:blipFill>
        <p:spPr>
          <a:xfrm>
            <a:off x="6590665" y="1397635"/>
            <a:ext cx="5449570" cy="28708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FAALİYETLER</a:t>
            </a:r>
            <a:endParaRPr lang="tr-TR"/>
          </a:p>
        </p:txBody>
      </p:sp>
      <p:pic>
        <p:nvPicPr>
          <p:cNvPr id="2" name="Picture 1"/>
          <p:cNvPicPr>
            <a:picLocks noChangeAspect="1"/>
          </p:cNvPicPr>
          <p:nvPr/>
        </p:nvPicPr>
        <p:blipFill>
          <a:blip r:embed="rId1"/>
          <a:stretch>
            <a:fillRect/>
          </a:stretch>
        </p:blipFill>
        <p:spPr>
          <a:xfrm>
            <a:off x="381000" y="3382010"/>
            <a:ext cx="8491855" cy="2946400"/>
          </a:xfrm>
          <a:prstGeom prst="rect">
            <a:avLst/>
          </a:prstGeom>
        </p:spPr>
      </p:pic>
      <p:pic>
        <p:nvPicPr>
          <p:cNvPr id="5" name="Picture 4"/>
          <p:cNvPicPr>
            <a:picLocks noChangeAspect="1"/>
          </p:cNvPicPr>
          <p:nvPr/>
        </p:nvPicPr>
        <p:blipFill>
          <a:blip r:embed="rId2"/>
          <a:stretch>
            <a:fillRect/>
          </a:stretch>
        </p:blipFill>
        <p:spPr>
          <a:xfrm>
            <a:off x="606425" y="1200150"/>
            <a:ext cx="5587365" cy="21818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FAALİYETLER</a:t>
            </a:r>
            <a:endParaRPr lang="tr-TR" altLang="en-US"/>
          </a:p>
        </p:txBody>
      </p:sp>
      <p:pic>
        <p:nvPicPr>
          <p:cNvPr id="3" name="Picture 2"/>
          <p:cNvPicPr>
            <a:picLocks noChangeAspect="1"/>
          </p:cNvPicPr>
          <p:nvPr/>
        </p:nvPicPr>
        <p:blipFill>
          <a:blip r:embed="rId1"/>
          <a:stretch>
            <a:fillRect/>
          </a:stretch>
        </p:blipFill>
        <p:spPr>
          <a:xfrm>
            <a:off x="104775" y="1190625"/>
            <a:ext cx="7085330" cy="2161540"/>
          </a:xfrm>
          <a:prstGeom prst="rect">
            <a:avLst/>
          </a:prstGeom>
        </p:spPr>
      </p:pic>
      <p:pic>
        <p:nvPicPr>
          <p:cNvPr id="4" name="Picture 3"/>
          <p:cNvPicPr>
            <a:picLocks noChangeAspect="1"/>
          </p:cNvPicPr>
          <p:nvPr/>
        </p:nvPicPr>
        <p:blipFill>
          <a:blip r:embed="rId2"/>
          <a:stretch>
            <a:fillRect/>
          </a:stretch>
        </p:blipFill>
        <p:spPr>
          <a:xfrm>
            <a:off x="6844030" y="1190625"/>
            <a:ext cx="3327400" cy="1762760"/>
          </a:xfrm>
          <a:prstGeom prst="rect">
            <a:avLst/>
          </a:prstGeom>
        </p:spPr>
      </p:pic>
      <p:pic>
        <p:nvPicPr>
          <p:cNvPr id="5" name="Picture 4"/>
          <p:cNvPicPr>
            <a:picLocks noChangeAspect="1"/>
          </p:cNvPicPr>
          <p:nvPr/>
        </p:nvPicPr>
        <p:blipFill>
          <a:blip r:embed="rId3"/>
          <a:stretch>
            <a:fillRect/>
          </a:stretch>
        </p:blipFill>
        <p:spPr>
          <a:xfrm>
            <a:off x="6844030" y="3300730"/>
            <a:ext cx="3708400" cy="2539365"/>
          </a:xfrm>
          <a:prstGeom prst="rect">
            <a:avLst/>
          </a:prstGeom>
        </p:spPr>
      </p:pic>
      <p:pic>
        <p:nvPicPr>
          <p:cNvPr id="6" name="Picture 5"/>
          <p:cNvPicPr>
            <a:picLocks noChangeAspect="1"/>
          </p:cNvPicPr>
          <p:nvPr/>
        </p:nvPicPr>
        <p:blipFill>
          <a:blip r:embed="rId4"/>
          <a:stretch>
            <a:fillRect/>
          </a:stretch>
        </p:blipFill>
        <p:spPr>
          <a:xfrm>
            <a:off x="1198245" y="3915410"/>
            <a:ext cx="4897755" cy="2009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FAALİYETLER</a:t>
            </a:r>
            <a:endParaRPr lang="tr-TR" altLang="en-US"/>
          </a:p>
        </p:txBody>
      </p:sp>
      <p:pic>
        <p:nvPicPr>
          <p:cNvPr id="3" name="Picture 2"/>
          <p:cNvPicPr>
            <a:picLocks noChangeAspect="1"/>
          </p:cNvPicPr>
          <p:nvPr/>
        </p:nvPicPr>
        <p:blipFill>
          <a:blip r:embed="rId1"/>
          <a:stretch>
            <a:fillRect/>
          </a:stretch>
        </p:blipFill>
        <p:spPr>
          <a:xfrm>
            <a:off x="316865" y="1307465"/>
            <a:ext cx="3962400" cy="676275"/>
          </a:xfrm>
          <a:prstGeom prst="rect">
            <a:avLst/>
          </a:prstGeom>
        </p:spPr>
      </p:pic>
      <p:pic>
        <p:nvPicPr>
          <p:cNvPr id="4" name="Picture 3"/>
          <p:cNvPicPr>
            <a:picLocks noChangeAspect="1"/>
          </p:cNvPicPr>
          <p:nvPr/>
        </p:nvPicPr>
        <p:blipFill>
          <a:blip r:embed="rId2"/>
          <a:stretch>
            <a:fillRect/>
          </a:stretch>
        </p:blipFill>
        <p:spPr>
          <a:xfrm>
            <a:off x="-343535" y="2168525"/>
            <a:ext cx="6724650" cy="2105025"/>
          </a:xfrm>
          <a:prstGeom prst="rect">
            <a:avLst/>
          </a:prstGeom>
        </p:spPr>
      </p:pic>
      <p:pic>
        <p:nvPicPr>
          <p:cNvPr id="5" name="Picture 4"/>
          <p:cNvPicPr>
            <a:picLocks noChangeAspect="1"/>
          </p:cNvPicPr>
          <p:nvPr/>
        </p:nvPicPr>
        <p:blipFill>
          <a:blip r:embed="rId3"/>
          <a:stretch>
            <a:fillRect/>
          </a:stretch>
        </p:blipFill>
        <p:spPr>
          <a:xfrm>
            <a:off x="6968490" y="1307465"/>
            <a:ext cx="4019550" cy="457200"/>
          </a:xfrm>
          <a:prstGeom prst="rect">
            <a:avLst/>
          </a:prstGeom>
        </p:spPr>
      </p:pic>
      <p:pic>
        <p:nvPicPr>
          <p:cNvPr id="6" name="Picture 5"/>
          <p:cNvPicPr>
            <a:picLocks noChangeAspect="1"/>
          </p:cNvPicPr>
          <p:nvPr/>
        </p:nvPicPr>
        <p:blipFill>
          <a:blip r:embed="rId4"/>
          <a:stretch>
            <a:fillRect/>
          </a:stretch>
        </p:blipFill>
        <p:spPr>
          <a:xfrm>
            <a:off x="5558790" y="2164715"/>
            <a:ext cx="6543675" cy="2162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FAALİYETLER</a:t>
            </a:r>
            <a:endParaRPr lang="tr-TR" altLang="en-US"/>
          </a:p>
        </p:txBody>
      </p:sp>
      <p:pic>
        <p:nvPicPr>
          <p:cNvPr id="3" name="Picture 2"/>
          <p:cNvPicPr>
            <a:picLocks noChangeAspect="1"/>
          </p:cNvPicPr>
          <p:nvPr/>
        </p:nvPicPr>
        <p:blipFill>
          <a:blip r:embed="rId1"/>
          <a:stretch>
            <a:fillRect/>
          </a:stretch>
        </p:blipFill>
        <p:spPr>
          <a:xfrm>
            <a:off x="972820" y="1480185"/>
            <a:ext cx="9867900" cy="1333500"/>
          </a:xfrm>
          <a:prstGeom prst="rect">
            <a:avLst/>
          </a:prstGeom>
        </p:spPr>
      </p:pic>
      <p:pic>
        <p:nvPicPr>
          <p:cNvPr id="4" name="Picture 3"/>
          <p:cNvPicPr>
            <a:picLocks noChangeAspect="1"/>
          </p:cNvPicPr>
          <p:nvPr/>
        </p:nvPicPr>
        <p:blipFill>
          <a:blip r:embed="rId2"/>
          <a:stretch>
            <a:fillRect/>
          </a:stretch>
        </p:blipFill>
        <p:spPr>
          <a:xfrm>
            <a:off x="2096135" y="3296285"/>
            <a:ext cx="7172325" cy="2390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FAALİYETLER</a:t>
            </a:r>
            <a:endParaRPr lang="tr-TR" altLang="en-US"/>
          </a:p>
        </p:txBody>
      </p:sp>
      <p:pic>
        <p:nvPicPr>
          <p:cNvPr id="3" name="Picture 2"/>
          <p:cNvPicPr>
            <a:picLocks noChangeAspect="1"/>
          </p:cNvPicPr>
          <p:nvPr/>
        </p:nvPicPr>
        <p:blipFill>
          <a:blip r:embed="rId1"/>
          <a:stretch>
            <a:fillRect/>
          </a:stretch>
        </p:blipFill>
        <p:spPr>
          <a:xfrm>
            <a:off x="2634615" y="1120140"/>
            <a:ext cx="3943350" cy="685800"/>
          </a:xfrm>
          <a:prstGeom prst="rect">
            <a:avLst/>
          </a:prstGeom>
        </p:spPr>
      </p:pic>
      <p:pic>
        <p:nvPicPr>
          <p:cNvPr id="4" name="Picture 3"/>
          <p:cNvPicPr>
            <a:picLocks noChangeAspect="1"/>
          </p:cNvPicPr>
          <p:nvPr/>
        </p:nvPicPr>
        <p:blipFill>
          <a:blip r:embed="rId2"/>
          <a:stretch>
            <a:fillRect/>
          </a:stretch>
        </p:blipFill>
        <p:spPr>
          <a:xfrm>
            <a:off x="674370" y="2219325"/>
            <a:ext cx="9086850" cy="3762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FAALİYETLER</a:t>
            </a:r>
            <a:endParaRPr lang="tr-TR" altLang="en-US"/>
          </a:p>
        </p:txBody>
      </p:sp>
      <p:pic>
        <p:nvPicPr>
          <p:cNvPr id="3" name="Picture 2"/>
          <p:cNvPicPr>
            <a:picLocks noChangeAspect="1"/>
          </p:cNvPicPr>
          <p:nvPr/>
        </p:nvPicPr>
        <p:blipFill>
          <a:blip r:embed="rId1"/>
          <a:stretch>
            <a:fillRect/>
          </a:stretch>
        </p:blipFill>
        <p:spPr>
          <a:xfrm>
            <a:off x="2975610" y="1290320"/>
            <a:ext cx="5410200" cy="590550"/>
          </a:xfrm>
          <a:prstGeom prst="rect">
            <a:avLst/>
          </a:prstGeom>
        </p:spPr>
      </p:pic>
      <p:pic>
        <p:nvPicPr>
          <p:cNvPr id="4" name="Picture 3"/>
          <p:cNvPicPr>
            <a:picLocks noChangeAspect="1"/>
          </p:cNvPicPr>
          <p:nvPr/>
        </p:nvPicPr>
        <p:blipFill>
          <a:blip r:embed="rId2"/>
          <a:stretch>
            <a:fillRect/>
          </a:stretch>
        </p:blipFill>
        <p:spPr>
          <a:xfrm>
            <a:off x="1927860" y="2327910"/>
            <a:ext cx="7505700" cy="2466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DANIŞMA KURULU </a:t>
            </a:r>
            <a:endParaRPr lang="tr-TR"/>
          </a:p>
        </p:txBody>
      </p:sp>
      <p:graphicFrame>
        <p:nvGraphicFramePr>
          <p:cNvPr id="185" name="Google Shape;185;p13"/>
          <p:cNvGraphicFramePr/>
          <p:nvPr/>
        </p:nvGraphicFramePr>
        <p:xfrm>
          <a:off x="1356381" y="1412783"/>
          <a:ext cx="9052000" cy="4368320"/>
        </p:xfrm>
        <a:graphic>
          <a:graphicData uri="http://schemas.openxmlformats.org/drawingml/2006/table">
            <a:tbl>
              <a:tblPr>
                <a:noFill/>
                <a:tableStyleId>{9057D6A1-48B6-4372-8037-6AB9F4EB00F1}</a:tableStyleId>
              </a:tblPr>
              <a:tblGrid>
                <a:gridCol w="4526000"/>
                <a:gridCol w="4526000"/>
              </a:tblGrid>
              <a:tr h="611075">
                <a:tc gridSpan="2">
                  <a:txBody>
                    <a:bodyPr/>
                    <a:lstStyle/>
                    <a:p>
                      <a:pPr marL="0" marR="0" lvl="0" indent="0" algn="ctr" rtl="0">
                        <a:spcBef>
                          <a:spcPts val="0"/>
                        </a:spcBef>
                        <a:spcAft>
                          <a:spcPts val="0"/>
                        </a:spcAft>
                        <a:buClr>
                          <a:srgbClr val="FFFFFF"/>
                        </a:buClr>
                        <a:buSzPts val="1600"/>
                        <a:buFont typeface="Calibri" panose="020F0502020204030204"/>
                        <a:buNone/>
                      </a:pPr>
                      <a:r>
                        <a:rPr lang="tr-TR" sz="1600" b="1" cap="none">
                          <a:solidFill>
                            <a:srgbClr val="FFFFFF"/>
                          </a:solidFill>
                        </a:rPr>
                        <a:t>DANIŞMA KURULU LİSTESİ</a:t>
                      </a:r>
                      <a:endParaRPr lang="tr-TR" sz="1600" b="1" cap="none">
                        <a:solidFill>
                          <a:srgbClr val="FFFFFF"/>
                        </a:solidFill>
                      </a:endParaRPr>
                    </a:p>
                  </a:txBody>
                  <a:tcPr marL="184675" marR="184675" marT="184675" marB="184675" anchor="ctr">
                    <a:lnL w="12700" cap="flat" cmpd="sng">
                      <a:solidFill>
                        <a:srgbClr val="E5E7EB"/>
                      </a:solidFill>
                      <a:prstDash val="solid"/>
                      <a:round/>
                      <a:headEnd type="none" w="sm" len="sm"/>
                      <a:tailEnd type="none" w="sm" len="sm"/>
                    </a:lnL>
                    <a:lnR w="12700" cap="flat" cmpd="sng">
                      <a:solidFill>
                        <a:srgbClr val="E5E7EB"/>
                      </a:solidFill>
                      <a:prstDash val="solid"/>
                      <a:round/>
                      <a:headEnd type="none" w="sm" len="sm"/>
                      <a:tailEnd type="none" w="sm" len="sm"/>
                    </a:lnR>
                    <a:lnT w="12700" cap="flat" cmpd="sng">
                      <a:solidFill>
                        <a:srgbClr val="E5E7EB"/>
                      </a:solidFill>
                      <a:prstDash val="solid"/>
                      <a:round/>
                      <a:headEnd type="none" w="sm" len="sm"/>
                      <a:tailEnd type="none" w="sm" len="sm"/>
                    </a:lnT>
                    <a:lnB w="9525" cap="flat" cmpd="sng">
                      <a:solidFill>
                        <a:srgbClr val="1E1B4B"/>
                      </a:solidFill>
                      <a:prstDash val="solid"/>
                      <a:round/>
                      <a:headEnd type="none" w="sm" len="sm"/>
                      <a:tailEnd type="none" w="sm" len="sm"/>
                    </a:lnB>
                    <a:solidFill>
                      <a:srgbClr val="1E1B4B"/>
                    </a:solidFill>
                  </a:tcPr>
                </a:tc>
                <a:tc hMerge="1">
                  <a:tcPr/>
                </a:tc>
              </a:tr>
              <a:tr h="476775">
                <a:tc>
                  <a:txBody>
                    <a:bodyPr/>
                    <a:lstStyle/>
                    <a:p>
                      <a:pPr marL="0" marR="0" lvl="0" indent="0" algn="ctr" rtl="0">
                        <a:spcBef>
                          <a:spcPts val="0"/>
                        </a:spcBef>
                        <a:spcAft>
                          <a:spcPts val="0"/>
                        </a:spcAft>
                        <a:buClr>
                          <a:srgbClr val="FFFFFF"/>
                        </a:buClr>
                        <a:buSzPts val="1600"/>
                        <a:buFont typeface="Calibri" panose="020F0502020204030204"/>
                        <a:buNone/>
                      </a:pPr>
                      <a:r>
                        <a:rPr lang="tr-TR" sz="1600" b="1" cap="none">
                          <a:solidFill>
                            <a:srgbClr val="FFFFFF"/>
                          </a:solidFill>
                        </a:rPr>
                        <a:t>UNVAN / AD SOYAD</a:t>
                      </a:r>
                      <a:endParaRPr lang="tr-TR" sz="1600" b="1" cap="none">
                        <a:solidFill>
                          <a:srgbClr val="FFFFFF"/>
                        </a:solidFill>
                      </a:endParaRPr>
                    </a:p>
                  </a:txBody>
                  <a:tcPr marL="117525" marR="117525" marT="117525" marB="117525" anchor="ctr">
                    <a:lnL w="9525" cap="flat" cmpd="sng">
                      <a:solidFill>
                        <a:srgbClr val="1E1B4B"/>
                      </a:solidFill>
                      <a:prstDash val="solid"/>
                      <a:round/>
                      <a:headEnd type="none" w="sm" len="sm"/>
                      <a:tailEnd type="none" w="sm" len="sm"/>
                    </a:lnL>
                    <a:lnR w="9525" cap="flat" cmpd="sng">
                      <a:solidFill>
                        <a:srgbClr val="1E1B4B"/>
                      </a:solidFill>
                      <a:prstDash val="solid"/>
                      <a:round/>
                      <a:headEnd type="none" w="sm" len="sm"/>
                      <a:tailEnd type="none" w="sm" len="sm"/>
                    </a:lnR>
                    <a:lnT w="9525" cap="flat" cmpd="sng">
                      <a:solidFill>
                        <a:srgbClr val="1E1B4B"/>
                      </a:solidFill>
                      <a:prstDash val="solid"/>
                      <a:round/>
                      <a:headEnd type="none" w="sm" len="sm"/>
                      <a:tailEnd type="none" w="sm" len="sm"/>
                    </a:lnT>
                    <a:lnB w="9525" cap="flat" cmpd="sng">
                      <a:solidFill>
                        <a:srgbClr val="E2E8F0"/>
                      </a:solidFill>
                      <a:prstDash val="solid"/>
                      <a:round/>
                      <a:headEnd type="none" w="sm" len="sm"/>
                      <a:tailEnd type="none" w="sm" len="sm"/>
                    </a:lnB>
                    <a:solidFill>
                      <a:srgbClr val="312E81"/>
                    </a:solidFill>
                  </a:tcPr>
                </a:tc>
                <a:tc>
                  <a:txBody>
                    <a:bodyPr/>
                    <a:lstStyle/>
                    <a:p>
                      <a:pPr marL="0" marR="0" lvl="0" indent="0" algn="ctr" rtl="0">
                        <a:spcBef>
                          <a:spcPts val="0"/>
                        </a:spcBef>
                        <a:spcAft>
                          <a:spcPts val="0"/>
                        </a:spcAft>
                        <a:buClr>
                          <a:srgbClr val="FFFFFF"/>
                        </a:buClr>
                        <a:buSzPts val="1600"/>
                        <a:buFont typeface="Calibri" panose="020F0502020204030204"/>
                        <a:buNone/>
                      </a:pPr>
                      <a:r>
                        <a:rPr lang="tr-TR" sz="1600" b="1" cap="none">
                          <a:solidFill>
                            <a:srgbClr val="FFFFFF"/>
                          </a:solidFill>
                        </a:rPr>
                        <a:t>KURUM / KURULUŞ</a:t>
                      </a:r>
                      <a:endParaRPr lang="tr-TR" sz="1600" b="1" cap="none">
                        <a:solidFill>
                          <a:srgbClr val="FFFFFF"/>
                        </a:solidFill>
                      </a:endParaRPr>
                    </a:p>
                  </a:txBody>
                  <a:tcPr marL="117525" marR="117525" marT="117525" marB="117525" anchor="ctr">
                    <a:lnL w="9525" cap="flat" cmpd="sng">
                      <a:solidFill>
                        <a:srgbClr val="1E1B4B"/>
                      </a:solidFill>
                      <a:prstDash val="solid"/>
                      <a:round/>
                      <a:headEnd type="none" w="sm" len="sm"/>
                      <a:tailEnd type="none" w="sm" len="sm"/>
                    </a:lnL>
                    <a:lnR w="9525" cap="flat" cmpd="sng">
                      <a:solidFill>
                        <a:srgbClr val="1E1B4B"/>
                      </a:solidFill>
                      <a:prstDash val="solid"/>
                      <a:round/>
                      <a:headEnd type="none" w="sm" len="sm"/>
                      <a:tailEnd type="none" w="sm" len="sm"/>
                    </a:lnR>
                    <a:lnT w="9525" cap="flat" cmpd="sng">
                      <a:solidFill>
                        <a:srgbClr val="1E1B4B"/>
                      </a:solidFill>
                      <a:prstDash val="solid"/>
                      <a:round/>
                      <a:headEnd type="none" w="sm" len="sm"/>
                      <a:tailEnd type="none" w="sm" len="sm"/>
                    </a:lnT>
                    <a:lnB w="9525" cap="flat" cmpd="sng">
                      <a:solidFill>
                        <a:srgbClr val="E2E8F0"/>
                      </a:solidFill>
                      <a:prstDash val="solid"/>
                      <a:round/>
                      <a:headEnd type="none" w="sm" len="sm"/>
                      <a:tailEnd type="none" w="sm" len="sm"/>
                    </a:lnB>
                    <a:solidFill>
                      <a:srgbClr val="312E81"/>
                    </a:solidFill>
                  </a:tcPr>
                </a:tc>
              </a:tr>
              <a:tr h="543925">
                <a:tc>
                  <a:txBody>
                    <a:bodyPr/>
                    <a:lstStyle/>
                    <a:p>
                      <a:pPr marL="0" indent="0" algn="just" fontAlgn="t">
                        <a:spcBef>
                          <a:spcPct val="0"/>
                        </a:spcBef>
                        <a:spcAft>
                          <a:spcPts val="700"/>
                        </a:spcAft>
                      </a:pPr>
                      <a:r>
                        <a:rPr lang="zh-CN" sz="1600">
                          <a:solidFill>
                            <a:srgbClr val="333333"/>
                          </a:solidFill>
                          <a:latin typeface="+mj-lt"/>
                          <a:ea typeface="Open Sans"/>
                          <a:cs typeface="+mj-lt"/>
                          <a:sym typeface="+mn-ea"/>
                        </a:rPr>
                        <a:t>Spor Şube Müdürü</a:t>
                      </a:r>
                      <a:endParaRPr lang="zh-CN" sz="1600" b="0" i="0">
                        <a:solidFill>
                          <a:srgbClr val="333333"/>
                        </a:solidFill>
                        <a:latin typeface="+mj-lt"/>
                        <a:ea typeface="Open Sans"/>
                        <a:cs typeface="+mj-lt"/>
                      </a:endParaRPr>
                    </a:p>
                    <a:p>
                      <a:pPr marL="0" indent="0" algn="just" fontAlgn="t">
                        <a:spcBef>
                          <a:spcPct val="0"/>
                        </a:spcBef>
                        <a:spcAft>
                          <a:spcPts val="700"/>
                        </a:spcAft>
                      </a:pPr>
                      <a:r>
                        <a:rPr lang="tr-TR" altLang="zh-CN" sz="1600" b="0" i="0">
                          <a:solidFill>
                            <a:srgbClr val="333333"/>
                          </a:solidFill>
                          <a:latin typeface="+mj-lt"/>
                          <a:ea typeface="Open Sans"/>
                          <a:cs typeface="+mj-lt"/>
                        </a:rPr>
                        <a:t> </a:t>
                      </a:r>
                      <a:r>
                        <a:rPr lang="zh-CN" sz="1600" b="0" i="0">
                          <a:solidFill>
                            <a:srgbClr val="333333"/>
                          </a:solidFill>
                          <a:latin typeface="+mj-lt"/>
                          <a:ea typeface="Open Sans"/>
                          <a:cs typeface="+mj-lt"/>
                        </a:rPr>
                        <a:t>Mehmet Yücel İNCE</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c>
                  <a:txBody>
                    <a:bodyPr/>
                    <a:lstStyle/>
                    <a:p>
                      <a:pPr marL="0" indent="0" algn="just" fontAlgn="t">
                        <a:spcBef>
                          <a:spcPct val="0"/>
                        </a:spcBef>
                        <a:spcAft>
                          <a:spcPts val="700"/>
                        </a:spcAft>
                      </a:pPr>
                      <a:r>
                        <a:rPr lang="zh-CN" sz="1600" b="0" i="0">
                          <a:solidFill>
                            <a:srgbClr val="333333"/>
                          </a:solidFill>
                          <a:latin typeface="+mj-lt"/>
                          <a:ea typeface="Open Sans"/>
                          <a:cs typeface="+mj-lt"/>
                        </a:rPr>
                        <a:t>Sakarya Büyükşehir Belediyesi </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543925">
                <a:tc>
                  <a:txBody>
                    <a:bodyPr/>
                    <a:lstStyle/>
                    <a:p>
                      <a:pPr marL="0" indent="0" algn="just" fontAlgn="t">
                        <a:spcBef>
                          <a:spcPct val="0"/>
                        </a:spcBef>
                        <a:spcAft>
                          <a:spcPts val="700"/>
                        </a:spcAft>
                      </a:pPr>
                      <a:r>
                        <a:rPr lang="tr-TR" altLang="zh-CN" sz="1600" b="0" i="0">
                          <a:solidFill>
                            <a:srgbClr val="333333"/>
                          </a:solidFill>
                          <a:latin typeface="+mj-lt"/>
                          <a:ea typeface="Open Sans"/>
                          <a:cs typeface="+mj-lt"/>
                        </a:rPr>
                        <a:t> </a:t>
                      </a:r>
                      <a:r>
                        <a:rPr lang="zh-CN" sz="1600">
                          <a:solidFill>
                            <a:srgbClr val="333333"/>
                          </a:solidFill>
                          <a:latin typeface="+mj-lt"/>
                          <a:ea typeface="Open Sans"/>
                          <a:cs typeface="+mj-lt"/>
                          <a:sym typeface="+mn-ea"/>
                        </a:rPr>
                        <a:t> Spor Şube Müdürü</a:t>
                      </a:r>
                      <a:endParaRPr lang="zh-CN" sz="1600" b="0" i="0">
                        <a:solidFill>
                          <a:srgbClr val="333333"/>
                        </a:solidFill>
                        <a:latin typeface="+mj-lt"/>
                        <a:ea typeface="Open Sans"/>
                        <a:cs typeface="+mj-lt"/>
                      </a:endParaRPr>
                    </a:p>
                    <a:p>
                      <a:pPr marL="0" indent="0" algn="just" fontAlgn="t">
                        <a:spcBef>
                          <a:spcPct val="0"/>
                        </a:spcBef>
                        <a:spcAft>
                          <a:spcPts val="700"/>
                        </a:spcAft>
                      </a:pPr>
                      <a:r>
                        <a:rPr lang="zh-CN" sz="1600" b="0" i="0">
                          <a:solidFill>
                            <a:srgbClr val="333333"/>
                          </a:solidFill>
                          <a:latin typeface="+mj-lt"/>
                          <a:ea typeface="Open Sans"/>
                          <a:cs typeface="+mj-lt"/>
                        </a:rPr>
                        <a:t>Özgür AYGÜN</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indent="0" algn="just" fontAlgn="t">
                        <a:spcBef>
                          <a:spcPct val="0"/>
                        </a:spcBef>
                        <a:spcAft>
                          <a:spcPts val="700"/>
                        </a:spcAft>
                      </a:pPr>
                      <a:r>
                        <a:rPr lang="zh-CN" sz="1600" b="0" i="0">
                          <a:solidFill>
                            <a:srgbClr val="333333"/>
                          </a:solidFill>
                          <a:latin typeface="+mj-lt"/>
                          <a:ea typeface="Open Sans"/>
                          <a:cs typeface="+mj-lt"/>
                        </a:rPr>
                        <a:t>Gençlik ve Spor İl Müdürlüğü</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r>
              <a:tr h="543925">
                <a:tc>
                  <a:txBody>
                    <a:bodyPr/>
                    <a:lstStyle/>
                    <a:p>
                      <a:pPr marL="0" indent="0" algn="just" fontAlgn="t">
                        <a:spcBef>
                          <a:spcPct val="0"/>
                        </a:spcBef>
                        <a:spcAft>
                          <a:spcPts val="700"/>
                        </a:spcAft>
                      </a:pPr>
                      <a:r>
                        <a:rPr lang="zh-CN" sz="1600" b="0" i="0">
                          <a:solidFill>
                            <a:srgbClr val="333333"/>
                          </a:solidFill>
                          <a:latin typeface="+mj-lt"/>
                          <a:ea typeface="Open Sans"/>
                          <a:cs typeface="+mj-lt"/>
                        </a:rPr>
                        <a:t>Ömer Faruk AVCI</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c>
                  <a:txBody>
                    <a:bodyPr/>
                    <a:lstStyle/>
                    <a:p>
                      <a:pPr marL="0" indent="0" algn="just" fontAlgn="t">
                        <a:spcBef>
                          <a:spcPct val="0"/>
                        </a:spcBef>
                        <a:spcAft>
                          <a:spcPts val="700"/>
                        </a:spcAft>
                      </a:pPr>
                      <a:r>
                        <a:rPr lang="zh-CN" sz="1600" b="0" i="0">
                          <a:solidFill>
                            <a:srgbClr val="333333"/>
                          </a:solidFill>
                          <a:latin typeface="+mj-lt"/>
                          <a:ea typeface="Open Sans"/>
                          <a:cs typeface="+mj-lt"/>
                        </a:rPr>
                        <a:t>Sporcu İşletme Sahibi</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543925">
                <a:tc>
                  <a:txBody>
                    <a:bodyPr/>
                    <a:lstStyle/>
                    <a:p>
                      <a:pPr marL="0" indent="0" algn="just" fontAlgn="t">
                        <a:spcBef>
                          <a:spcPct val="0"/>
                        </a:spcBef>
                        <a:spcAft>
                          <a:spcPts val="700"/>
                        </a:spcAft>
                      </a:pPr>
                      <a:r>
                        <a:rPr lang="zh-CN" sz="1600" b="0" i="0">
                          <a:solidFill>
                            <a:srgbClr val="333333"/>
                          </a:solidFill>
                          <a:latin typeface="+mj-lt"/>
                          <a:ea typeface="Open Sans"/>
                          <a:cs typeface="+mj-lt"/>
                        </a:rPr>
                        <a:t>Nurten KARADUMAN</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indent="0" algn="just" fontAlgn="t">
                        <a:spcBef>
                          <a:spcPct val="0"/>
                        </a:spcBef>
                        <a:spcAft>
                          <a:spcPts val="700"/>
                        </a:spcAft>
                      </a:pPr>
                      <a:r>
                        <a:rPr lang="zh-CN" sz="1600" b="0" i="0">
                          <a:solidFill>
                            <a:srgbClr val="333333"/>
                          </a:solidFill>
                          <a:latin typeface="+mj-lt"/>
                          <a:ea typeface="Open Sans"/>
                          <a:cs typeface="+mj-lt"/>
                        </a:rPr>
                        <a:t>Sakarya Tenis Kulübü Başkanı</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r>
              <a:tr h="543925">
                <a:tc>
                  <a:txBody>
                    <a:bodyPr/>
                    <a:lstStyle/>
                    <a:p>
                      <a:pPr marL="0" indent="0" algn="just" fontAlgn="t">
                        <a:spcBef>
                          <a:spcPct val="0"/>
                        </a:spcBef>
                        <a:spcAft>
                          <a:spcPts val="700"/>
                        </a:spcAft>
                      </a:pPr>
                      <a:r>
                        <a:rPr lang="zh-CN" sz="1600" b="0" i="0">
                          <a:solidFill>
                            <a:srgbClr val="333333"/>
                          </a:solidFill>
                          <a:latin typeface="+mj-lt"/>
                          <a:ea typeface="Open Sans"/>
                          <a:cs typeface="+mj-lt"/>
                        </a:rPr>
                        <a:t>Şenol GÜNEŞ</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c>
                  <a:txBody>
                    <a:bodyPr/>
                    <a:lstStyle/>
                    <a:p>
                      <a:pPr algn="just" fontAlgn="t"/>
                      <a:r>
                        <a:rPr lang="zh-CN" sz="1600" b="0" i="0">
                          <a:solidFill>
                            <a:srgbClr val="333333"/>
                          </a:solidFill>
                          <a:latin typeface="+mj-lt"/>
                          <a:ea typeface="Open Sans"/>
                          <a:cs typeface="+mj-lt"/>
                        </a:rPr>
                        <a:t>Gençlik ve Spor Gönüllüler Derneği Başkanı</a:t>
                      </a:r>
                      <a:endParaRPr lang="zh-CN" sz="1600" b="0" i="0">
                        <a:solidFill>
                          <a:srgbClr val="333333"/>
                        </a:solidFill>
                        <a:latin typeface="+mj-lt"/>
                        <a:ea typeface="Open Sans"/>
                        <a:cs typeface="+mj-lt"/>
                      </a:endParaRPr>
                    </a:p>
                  </a:txBody>
                  <a:tcPr marL="66992" marR="66992" marT="0" marB="0" anchor="t" anchorCtr="0">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543925">
                <a:tc>
                  <a:txBody>
                    <a:bodyPr/>
                    <a:lstStyle/>
                    <a:p>
                      <a:pPr marL="0" marR="0" lvl="0" indent="0" algn="l" rtl="0">
                        <a:spcBef>
                          <a:spcPts val="0"/>
                        </a:spcBef>
                        <a:spcAft>
                          <a:spcPts val="0"/>
                        </a:spcAft>
                        <a:buClr>
                          <a:schemeClr val="dk1"/>
                        </a:buClr>
                        <a:buSzPts val="1600"/>
                        <a:buFont typeface="Calibri" panose="020F0502020204030204"/>
                        <a:buNone/>
                      </a:pPr>
                      <a:endParaRPr sz="1600" b="1">
                        <a:solidFill>
                          <a:srgbClr val="1E1B4B"/>
                        </a:solidFill>
                      </a:endParaRPr>
                    </a:p>
                  </a:txBody>
                  <a:tcPr marL="167875" marR="167875" marT="151100" marB="151100"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Clr>
                          <a:schemeClr val="dk1"/>
                        </a:buClr>
                        <a:buSzPts val="1600"/>
                        <a:buFont typeface="Calibri" panose="020F0502020204030204"/>
                        <a:buNone/>
                      </a:pPr>
                      <a:endParaRPr sz="1600">
                        <a:solidFill>
                          <a:srgbClr val="334155"/>
                        </a:solidFill>
                      </a:endParaRPr>
                    </a:p>
                  </a:txBody>
                  <a:tcPr marL="167875" marR="167875" marT="151100" marB="151100"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GENEL BİLGİLER</a:t>
            </a:r>
            <a:endParaRPr lang="tr-TR"/>
          </a:p>
        </p:txBody>
      </p:sp>
      <p:graphicFrame>
        <p:nvGraphicFramePr>
          <p:cNvPr id="92" name="Google Shape;92;p2"/>
          <p:cNvGraphicFramePr/>
          <p:nvPr/>
        </p:nvGraphicFramePr>
        <p:xfrm>
          <a:off x="2347696" y="1247686"/>
          <a:ext cx="6964800" cy="4929175"/>
        </p:xfrm>
        <a:graphic>
          <a:graphicData uri="http://schemas.openxmlformats.org/drawingml/2006/table">
            <a:tbl>
              <a:tblPr>
                <a:noFill/>
                <a:tableStyleId>{9057D6A1-48B6-4372-8037-6AB9F4EB00F1}</a:tableStyleId>
              </a:tblPr>
              <a:tblGrid>
                <a:gridCol w="3482400"/>
                <a:gridCol w="3482400"/>
              </a:tblGrid>
              <a:tr h="374625">
                <a:tc>
                  <a:txBody>
                    <a:bodyPr/>
                    <a:lstStyle/>
                    <a:p>
                      <a:pPr marL="0" marR="0" lvl="0" indent="0" algn="l" rtl="0">
                        <a:spcBef>
                          <a:spcPts val="0"/>
                        </a:spcBef>
                        <a:spcAft>
                          <a:spcPts val="0"/>
                        </a:spcAft>
                        <a:buClr>
                          <a:srgbClr val="FFFFFF"/>
                        </a:buClr>
                        <a:buSzPts val="1000"/>
                        <a:buFont typeface="Calibri" panose="020F0502020204030204"/>
                        <a:buNone/>
                      </a:pPr>
                      <a:r>
                        <a:rPr lang="tr-TR" sz="1000" b="1" u="none" strike="noStrike" cap="none">
                          <a:solidFill>
                            <a:srgbClr val="FFFFFF"/>
                          </a:solidFill>
                        </a:rPr>
                        <a:t>PARAMETRE</a:t>
                      </a:r>
                      <a:endParaRPr lang="tr-TR" sz="1000" b="1" u="none" strike="noStrike" cap="none">
                        <a:solidFill>
                          <a:srgbClr val="FFFFFF"/>
                        </a:solidFill>
                      </a:endParaRPr>
                    </a:p>
                  </a:txBody>
                  <a:tcPr marL="87025" marR="87025" marT="87025" marB="87025" anchor="ctr">
                    <a:lnL w="9525" cap="flat" cmpd="sng">
                      <a:solidFill>
                        <a:srgbClr val="0F172A"/>
                      </a:solidFill>
                      <a:prstDash val="solid"/>
                      <a:round/>
                      <a:headEnd type="none" w="sm" len="sm"/>
                      <a:tailEnd type="none" w="sm" len="sm"/>
                    </a:lnL>
                    <a:lnR w="9525" cap="flat" cmpd="sng">
                      <a:solidFill>
                        <a:srgbClr val="0F172A"/>
                      </a:solidFill>
                      <a:prstDash val="solid"/>
                      <a:round/>
                      <a:headEnd type="none" w="sm" len="sm"/>
                      <a:tailEnd type="none" w="sm" len="sm"/>
                    </a:lnR>
                    <a:lnT w="9525" cap="flat" cmpd="sng">
                      <a:solidFill>
                        <a:srgbClr val="0F172A"/>
                      </a:solidFill>
                      <a:prstDash val="solid"/>
                      <a:round/>
                      <a:headEnd type="none" w="sm" len="sm"/>
                      <a:tailEnd type="none" w="sm" len="sm"/>
                    </a:lnT>
                    <a:lnB w="9525" cap="flat" cmpd="sng">
                      <a:solidFill>
                        <a:srgbClr val="0F172A"/>
                      </a:solidFill>
                      <a:prstDash val="solid"/>
                      <a:round/>
                      <a:headEnd type="none" w="sm" len="sm"/>
                      <a:tailEnd type="none" w="sm" len="sm"/>
                    </a:lnB>
                    <a:solidFill>
                      <a:srgbClr val="0F172A"/>
                    </a:solidFill>
                  </a:tcPr>
                </a:tc>
                <a:tc>
                  <a:txBody>
                    <a:bodyPr/>
                    <a:lstStyle/>
                    <a:p>
                      <a:pPr marL="0" marR="0" lvl="0" indent="0" algn="ctr" rtl="0">
                        <a:spcBef>
                          <a:spcPts val="0"/>
                        </a:spcBef>
                        <a:spcAft>
                          <a:spcPts val="0"/>
                        </a:spcAft>
                        <a:buClr>
                          <a:srgbClr val="FFFFFF"/>
                        </a:buClr>
                        <a:buSzPts val="1000"/>
                        <a:buFont typeface="Calibri" panose="020F0502020204030204"/>
                        <a:buNone/>
                      </a:pPr>
                      <a:r>
                        <a:rPr lang="tr-TR" sz="1000" b="1" u="none" strike="noStrike" cap="none">
                          <a:solidFill>
                            <a:srgbClr val="FFFFFF"/>
                          </a:solidFill>
                        </a:rPr>
                        <a:t>DEĞER</a:t>
                      </a:r>
                      <a:endParaRPr lang="tr-TR" sz="1000" b="1" u="none" strike="noStrike" cap="none">
                        <a:solidFill>
                          <a:srgbClr val="FFFFFF"/>
                        </a:solidFill>
                      </a:endParaRPr>
                    </a:p>
                  </a:txBody>
                  <a:tcPr marL="87025" marR="87025" marT="87025" marB="87025" anchor="ctr">
                    <a:lnL w="9525" cap="flat" cmpd="sng">
                      <a:solidFill>
                        <a:srgbClr val="0F172A"/>
                      </a:solidFill>
                      <a:prstDash val="solid"/>
                      <a:round/>
                      <a:headEnd type="none" w="sm" len="sm"/>
                      <a:tailEnd type="none" w="sm" len="sm"/>
                    </a:lnL>
                    <a:lnR w="9525" cap="flat" cmpd="sng">
                      <a:solidFill>
                        <a:srgbClr val="0F172A"/>
                      </a:solidFill>
                      <a:prstDash val="solid"/>
                      <a:round/>
                      <a:headEnd type="none" w="sm" len="sm"/>
                      <a:tailEnd type="none" w="sm" len="sm"/>
                    </a:lnR>
                    <a:lnT w="9525" cap="flat" cmpd="sng">
                      <a:solidFill>
                        <a:srgbClr val="0F172A"/>
                      </a:solidFill>
                      <a:prstDash val="solid"/>
                      <a:round/>
                      <a:headEnd type="none" w="sm" len="sm"/>
                      <a:tailEnd type="none" w="sm" len="sm"/>
                    </a:lnT>
                    <a:lnB w="9525" cap="flat" cmpd="sng">
                      <a:solidFill>
                        <a:srgbClr val="0F172A"/>
                      </a:solidFill>
                      <a:prstDash val="solid"/>
                      <a:round/>
                      <a:headEnd type="none" w="sm" len="sm"/>
                      <a:tailEnd type="none" w="sm" len="sm"/>
                    </a:lnB>
                    <a:solidFill>
                      <a:srgbClr val="0F172A"/>
                    </a:solidFill>
                  </a:tcPr>
                </a:tc>
              </a:tr>
              <a:tr h="325325">
                <a:tc gridSpan="2">
                  <a:txBody>
                    <a:bodyPr/>
                    <a:lstStyle/>
                    <a:p>
                      <a:pPr marL="0" marR="0" lvl="0" indent="0" algn="l" rtl="0">
                        <a:spcBef>
                          <a:spcPts val="0"/>
                        </a:spcBef>
                        <a:spcAft>
                          <a:spcPts val="0"/>
                        </a:spcAft>
                        <a:buClr>
                          <a:srgbClr val="FFFFFF"/>
                        </a:buClr>
                        <a:buSzPts val="1000"/>
                        <a:buFont typeface="Calibri" panose="020F0502020204030204"/>
                        <a:buNone/>
                      </a:pPr>
                      <a:r>
                        <a:rPr lang="tr-TR" sz="1000" b="1" i="1" u="none" strike="noStrike" cap="none">
                          <a:solidFill>
                            <a:srgbClr val="FFFFFF"/>
                          </a:solidFill>
                        </a:rPr>
                        <a:t>İNSAN KAYNAKLARI</a:t>
                      </a:r>
                      <a:endParaRPr lang="tr-TR" sz="1000" b="1" i="1" u="none" strike="noStrike" cap="none">
                        <a:solidFill>
                          <a:srgbClr val="FFFFFF"/>
                        </a:solidFill>
                      </a:endParaRPr>
                    </a:p>
                  </a:txBody>
                  <a:tcPr marL="87025" marR="87025" marT="65275" marB="65275" anchor="ctr">
                    <a:lnL w="9525" cap="flat" cmpd="sng">
                      <a:solidFill>
                        <a:srgbClr val="0F172A"/>
                      </a:solidFill>
                      <a:prstDash val="solid"/>
                      <a:round/>
                      <a:headEnd type="none" w="sm" len="sm"/>
                      <a:tailEnd type="none" w="sm" len="sm"/>
                    </a:lnL>
                    <a:lnR w="9525" cap="flat" cmpd="sng">
                      <a:solidFill>
                        <a:srgbClr val="0F172A"/>
                      </a:solidFill>
                      <a:prstDash val="solid"/>
                      <a:round/>
                      <a:headEnd type="none" w="sm" len="sm"/>
                      <a:tailEnd type="none" w="sm" len="sm"/>
                    </a:lnR>
                    <a:lnT w="9525" cap="flat" cmpd="sng">
                      <a:solidFill>
                        <a:srgbClr val="0F172A"/>
                      </a:solidFill>
                      <a:prstDash val="solid"/>
                      <a:round/>
                      <a:headEnd type="none" w="sm" len="sm"/>
                      <a:tailEnd type="none" w="sm" len="sm"/>
                    </a:lnT>
                    <a:lnB w="9525" cap="flat" cmpd="sng">
                      <a:solidFill>
                        <a:srgbClr val="E2E8F0"/>
                      </a:solidFill>
                      <a:prstDash val="solid"/>
                      <a:round/>
                      <a:headEnd type="none" w="sm" len="sm"/>
                      <a:tailEnd type="none" w="sm" len="sm"/>
                    </a:lnB>
                    <a:solidFill>
                      <a:srgbClr val="E11D48"/>
                    </a:solidFill>
                  </a:tcPr>
                </a:tc>
                <a:tc hMerge="1">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Profesör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3</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Doçent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2</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Dr. Öğr. Üyesi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4</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Araştırma Görevlisi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2</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Öğretim Görevlisi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endParaRP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İdari Personel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0F172A"/>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endParaRP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0F172A"/>
                      </a:solidFill>
                      <a:prstDash val="solid"/>
                      <a:round/>
                      <a:headEnd type="none" w="sm" len="sm"/>
                      <a:tailEnd type="none" w="sm" len="sm"/>
                    </a:lnB>
                    <a:solidFill>
                      <a:srgbClr val="FFFFFF"/>
                    </a:solidFill>
                  </a:tcPr>
                </a:tc>
              </a:tr>
              <a:tr h="325325">
                <a:tc gridSpan="2">
                  <a:txBody>
                    <a:bodyPr/>
                    <a:lstStyle/>
                    <a:p>
                      <a:pPr marL="0" marR="0" lvl="0" indent="0" algn="l" rtl="0">
                        <a:spcBef>
                          <a:spcPts val="0"/>
                        </a:spcBef>
                        <a:spcAft>
                          <a:spcPts val="0"/>
                        </a:spcAft>
                        <a:buClr>
                          <a:srgbClr val="FFFFFF"/>
                        </a:buClr>
                        <a:buSzPts val="1000"/>
                        <a:buFont typeface="Calibri" panose="020F0502020204030204"/>
                        <a:buNone/>
                      </a:pPr>
                      <a:r>
                        <a:rPr lang="tr-TR" sz="1000" b="1" i="1" u="none" strike="noStrike" cap="none">
                          <a:solidFill>
                            <a:srgbClr val="FFFFFF"/>
                          </a:solidFill>
                        </a:rPr>
                        <a:t>ÖĞRENCİ VE FİZİKİ KAPASİTE</a:t>
                      </a:r>
                      <a:endParaRPr lang="tr-TR" sz="1000" b="1" i="1" u="none" strike="noStrike" cap="none">
                        <a:solidFill>
                          <a:srgbClr val="FFFFFF"/>
                        </a:solidFill>
                      </a:endParaRPr>
                    </a:p>
                  </a:txBody>
                  <a:tcPr marL="87025" marR="87025" marT="65275" marB="65275" anchor="ctr">
                    <a:lnL w="9525" cap="flat" cmpd="sng">
                      <a:solidFill>
                        <a:srgbClr val="0F172A"/>
                      </a:solidFill>
                      <a:prstDash val="solid"/>
                      <a:round/>
                      <a:headEnd type="none" w="sm" len="sm"/>
                      <a:tailEnd type="none" w="sm" len="sm"/>
                    </a:lnL>
                    <a:lnR w="9525" cap="flat" cmpd="sng">
                      <a:solidFill>
                        <a:srgbClr val="0F172A"/>
                      </a:solidFill>
                      <a:prstDash val="solid"/>
                      <a:round/>
                      <a:headEnd type="none" w="sm" len="sm"/>
                      <a:tailEnd type="none" w="sm" len="sm"/>
                    </a:lnR>
                    <a:lnT w="9525" cap="flat" cmpd="sng">
                      <a:solidFill>
                        <a:srgbClr val="0F172A"/>
                      </a:solidFill>
                      <a:prstDash val="solid"/>
                      <a:round/>
                      <a:headEnd type="none" w="sm" len="sm"/>
                      <a:tailEnd type="none" w="sm" len="sm"/>
                    </a:lnT>
                    <a:lnB w="9525" cap="flat" cmpd="sng">
                      <a:solidFill>
                        <a:srgbClr val="E2E8F0"/>
                      </a:solidFill>
                      <a:prstDash val="solid"/>
                      <a:round/>
                      <a:headEnd type="none" w="sm" len="sm"/>
                      <a:tailEnd type="none" w="sm" len="sm"/>
                    </a:lnB>
                    <a:solidFill>
                      <a:srgbClr val="059669"/>
                    </a:solidFill>
                  </a:tcPr>
                </a:tc>
                <a:tc hMerge="1">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Öğrenci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369</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Yabancı Uyruklu Öğrenci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r>
                        <a:rPr lang="tr-TR" sz="1000" u="none" strike="noStrike" cap="none"/>
                        <a:t>117</a:t>
                      </a:r>
                      <a:endParaRPr lang="tr-T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Derslik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endParaRP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Laboratuvar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0F172A"/>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endParaRP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0F172A"/>
                      </a:solidFill>
                      <a:prstDash val="solid"/>
                      <a:round/>
                      <a:headEnd type="none" w="sm" len="sm"/>
                      <a:tailEnd type="none" w="sm" len="sm"/>
                    </a:lnB>
                    <a:solidFill>
                      <a:srgbClr val="FFFFFF"/>
                    </a:solidFill>
                  </a:tcPr>
                </a:tc>
              </a:tr>
              <a:tr h="325325">
                <a:tc gridSpan="2">
                  <a:txBody>
                    <a:bodyPr/>
                    <a:lstStyle/>
                    <a:p>
                      <a:pPr marL="0" marR="0" lvl="0" indent="0" algn="l" rtl="0">
                        <a:spcBef>
                          <a:spcPts val="0"/>
                        </a:spcBef>
                        <a:spcAft>
                          <a:spcPts val="0"/>
                        </a:spcAft>
                        <a:buClr>
                          <a:srgbClr val="FFFFFF"/>
                        </a:buClr>
                        <a:buSzPts val="1000"/>
                        <a:buFont typeface="Calibri" panose="020F0502020204030204"/>
                        <a:buNone/>
                      </a:pPr>
                      <a:r>
                        <a:rPr lang="tr-TR" sz="1000" b="1" i="1" u="none" strike="noStrike" cap="none">
                          <a:solidFill>
                            <a:srgbClr val="FFFFFF"/>
                          </a:solidFill>
                        </a:rPr>
                        <a:t>KURUL VE KOMİSYONLAR</a:t>
                      </a:r>
                      <a:endParaRPr lang="tr-TR" sz="1000" b="1" i="1" u="none" strike="noStrike" cap="none">
                        <a:solidFill>
                          <a:srgbClr val="FFFFFF"/>
                        </a:solidFill>
                      </a:endParaRPr>
                    </a:p>
                  </a:txBody>
                  <a:tcPr marL="87025" marR="87025" marT="65275" marB="65275" anchor="ctr">
                    <a:lnL w="9525" cap="flat" cmpd="sng">
                      <a:solidFill>
                        <a:srgbClr val="0F172A"/>
                      </a:solidFill>
                      <a:prstDash val="solid"/>
                      <a:round/>
                      <a:headEnd type="none" w="sm" len="sm"/>
                      <a:tailEnd type="none" w="sm" len="sm"/>
                    </a:lnL>
                    <a:lnR w="9525" cap="flat" cmpd="sng">
                      <a:solidFill>
                        <a:srgbClr val="0F172A"/>
                      </a:solidFill>
                      <a:prstDash val="solid"/>
                      <a:round/>
                      <a:headEnd type="none" w="sm" len="sm"/>
                      <a:tailEnd type="none" w="sm" len="sm"/>
                    </a:lnR>
                    <a:lnT w="9525" cap="flat" cmpd="sng">
                      <a:solidFill>
                        <a:srgbClr val="0F172A"/>
                      </a:solidFill>
                      <a:prstDash val="solid"/>
                      <a:round/>
                      <a:headEnd type="none" w="sm" len="sm"/>
                      <a:tailEnd type="none" w="sm" len="sm"/>
                    </a:lnT>
                    <a:lnB w="9525" cap="flat" cmpd="sng">
                      <a:solidFill>
                        <a:srgbClr val="E2E8F0"/>
                      </a:solidFill>
                      <a:prstDash val="solid"/>
                      <a:round/>
                      <a:headEnd type="none" w="sm" len="sm"/>
                      <a:tailEnd type="none" w="sm" len="sm"/>
                    </a:lnB>
                    <a:solidFill>
                      <a:srgbClr val="D97706"/>
                    </a:solidFill>
                  </a:tcPr>
                </a:tc>
                <a:tc hMerge="1">
                  <a:tcPr/>
                </a:tc>
              </a:tr>
              <a:tr h="325325">
                <a:tc>
                  <a:txBody>
                    <a:bodyPr/>
                    <a:lstStyle/>
                    <a:p>
                      <a:pPr marL="0" marR="0" lvl="0" indent="0" algn="l" rtl="0">
                        <a:spcBef>
                          <a:spcPts val="0"/>
                        </a:spcBef>
                        <a:spcAft>
                          <a:spcPts val="0"/>
                        </a:spcAft>
                        <a:buClr>
                          <a:srgbClr val="1E293B"/>
                        </a:buClr>
                        <a:buSzPts val="1000"/>
                        <a:buFont typeface="Calibri" panose="020F0502020204030204"/>
                        <a:buNone/>
                      </a:pPr>
                      <a:r>
                        <a:rPr lang="tr-TR" sz="1000" b="1" u="none" strike="noStrike" cap="none">
                          <a:solidFill>
                            <a:srgbClr val="1E293B"/>
                          </a:solidFill>
                        </a:rPr>
                        <a:t>Kurul ve Komisyon Sayısı</a:t>
                      </a:r>
                      <a:endParaRPr lang="tr-TR" sz="1000" b="1" u="none" strike="noStrike" cap="none">
                        <a:solidFill>
                          <a:srgbClr val="1E293B"/>
                        </a:solidFill>
                      </a:endParaRPr>
                    </a:p>
                  </a:txBody>
                  <a:tcPr marL="87025" marR="8702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8FAFC"/>
                    </a:solidFill>
                  </a:tcPr>
                </a:tc>
                <a:tc>
                  <a:txBody>
                    <a:bodyPr/>
                    <a:lstStyle/>
                    <a:p>
                      <a:pPr marL="0" marR="0" lvl="0" indent="0" algn="ctr" rtl="0">
                        <a:spcBef>
                          <a:spcPts val="0"/>
                        </a:spcBef>
                        <a:spcAft>
                          <a:spcPts val="0"/>
                        </a:spcAft>
                        <a:buClr>
                          <a:schemeClr val="dk1"/>
                        </a:buClr>
                        <a:buSzPts val="1000"/>
                        <a:buFont typeface="Calibri" panose="020F0502020204030204"/>
                        <a:buNone/>
                      </a:pPr>
                      <a:endParaRPr sz="1000" u="none" strike="noStrike" cap="none"/>
                    </a:p>
                  </a:txBody>
                  <a:tcPr marL="65275" marR="65275" marT="65275" marB="65275" anchor="ctr">
                    <a:lnL w="9525" cap="flat" cmpd="sng">
                      <a:solidFill>
                        <a:srgbClr val="E2E8F0"/>
                      </a:solidFill>
                      <a:prstDash val="solid"/>
                      <a:round/>
                      <a:headEnd type="none" w="sm" len="sm"/>
                      <a:tailEnd type="none" w="sm" len="sm"/>
                    </a:lnL>
                    <a:lnR w="9525" cap="flat" cmpd="sng">
                      <a:solidFill>
                        <a:srgbClr val="E2E8F0"/>
                      </a:solidFill>
                      <a:prstDash val="solid"/>
                      <a:round/>
                      <a:headEnd type="none" w="sm" len="sm"/>
                      <a:tailEnd type="none" w="sm" len="sm"/>
                    </a:lnR>
                    <a:lnT w="9525" cap="flat" cmpd="sng">
                      <a:solidFill>
                        <a:srgbClr val="E2E8F0"/>
                      </a:solidFill>
                      <a:prstDash val="solid"/>
                      <a:round/>
                      <a:headEnd type="none" w="sm" len="sm"/>
                      <a:tailEnd type="none" w="sm" len="sm"/>
                    </a:lnT>
                    <a:lnB w="9525" cap="flat" cmpd="sng">
                      <a:solidFill>
                        <a:srgbClr val="E2E8F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PAYDAŞ KATILIMI (Danışma Kurulu ve Stratejik İşbirlikleri)</a:t>
            </a:r>
            <a:endParaRPr lang="tr-TR"/>
          </a:p>
        </p:txBody>
      </p:sp>
      <p:sp>
        <p:nvSpPr>
          <p:cNvPr id="191" name="Google Shape;191;p14"/>
          <p:cNvSpPr txBox="1"/>
          <p:nvPr/>
        </p:nvSpPr>
        <p:spPr>
          <a:xfrm>
            <a:off x="582706" y="1326776"/>
            <a:ext cx="1067696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Danışma Kurulu ile yapılan faaliyetler ve Stratejik İşbirlikleri tablo olarak sunulmalıdır.</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Danışma Kurulu ile yapılan faaliyetler ve Stratejik İşbirlikleri ile ilgili görseller eklenmelidir. </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Etkinliklere ait görseller, protokol görselleri vb. sunulabilir.</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solidFill>
                  <a:schemeClr val="tx1"/>
                </a:solidFill>
              </a:rPr>
              <a:t>AKREDİTASYON </a:t>
            </a:r>
            <a:endParaRPr lang="tr-TR">
              <a:solidFill>
                <a:schemeClr val="tx1"/>
              </a:solidFill>
            </a:endParaRPr>
          </a:p>
        </p:txBody>
      </p:sp>
      <p:sp>
        <p:nvSpPr>
          <p:cNvPr id="203" name="Google Shape;203;p16"/>
          <p:cNvSpPr txBox="1"/>
          <p:nvPr/>
        </p:nvSpPr>
        <p:spPr>
          <a:xfrm>
            <a:off x="736600" y="1020445"/>
            <a:ext cx="10188575" cy="9207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tx1"/>
                </a:solidFill>
                <a:latin typeface="Calibri" panose="020F0502020204030204"/>
                <a:ea typeface="Calibri" panose="020F0502020204030204"/>
                <a:cs typeface="Calibri" panose="020F0502020204030204"/>
                <a:sym typeface="Calibri" panose="020F0502020204030204"/>
              </a:rPr>
              <a:t>Akredite olan program sayısı ve listesine yer veriniz.</a:t>
            </a:r>
            <a:endParaRPr lang="tr-TR" sz="1800">
              <a:solidFill>
                <a:schemeClr val="tx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tx1"/>
                </a:solidFill>
                <a:latin typeface="Calibri" panose="020F0502020204030204"/>
                <a:ea typeface="Calibri" panose="020F0502020204030204"/>
                <a:cs typeface="Calibri" panose="020F0502020204030204"/>
                <a:sym typeface="Calibri" panose="020F0502020204030204"/>
              </a:rPr>
              <a:t>Akreditasyon hazırlıklarınızı özetleyiniz.(İşleyiş-Komisyon -Başvurusu düşünülen programlar, akreditasyon kuruluşu ve genel hazır bulunuşluk durumu)</a:t>
            </a:r>
            <a:endParaRPr lang="tr-TR" sz="1800">
              <a:solidFill>
                <a:schemeClr val="tx1"/>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1"/>
          <a:stretch>
            <a:fillRect/>
          </a:stretch>
        </p:blipFill>
        <p:spPr>
          <a:xfrm>
            <a:off x="554990" y="2501265"/>
            <a:ext cx="12401550" cy="3810000"/>
          </a:xfrm>
          <a:prstGeom prst="rect">
            <a:avLst/>
          </a:prstGeom>
        </p:spPr>
      </p:pic>
      <p:pic>
        <p:nvPicPr>
          <p:cNvPr id="7" name="Picture 6"/>
          <p:cNvPicPr>
            <a:picLocks noChangeAspect="1"/>
          </p:cNvPicPr>
          <p:nvPr/>
        </p:nvPicPr>
        <p:blipFill>
          <a:blip r:embed="rId2"/>
          <a:stretch>
            <a:fillRect/>
          </a:stretch>
        </p:blipFill>
        <p:spPr>
          <a:xfrm>
            <a:off x="1328420" y="1941195"/>
            <a:ext cx="8389620" cy="43700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ANKET PERFORMANSI </a:t>
            </a:r>
            <a:endParaRPr lang="tr-TR"/>
          </a:p>
        </p:txBody>
      </p:sp>
      <p:pic>
        <p:nvPicPr>
          <p:cNvPr id="3" name="Picture 2"/>
          <p:cNvPicPr>
            <a:picLocks noChangeAspect="1"/>
          </p:cNvPicPr>
          <p:nvPr/>
        </p:nvPicPr>
        <p:blipFill>
          <a:blip r:embed="rId1"/>
          <a:stretch>
            <a:fillRect/>
          </a:stretch>
        </p:blipFill>
        <p:spPr>
          <a:xfrm>
            <a:off x="1875155" y="1388745"/>
            <a:ext cx="7724775" cy="4438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İşveren Memnuniyet Anketi</a:t>
            </a:r>
            <a:endParaRPr lang="tr-TR" altLang="en-US"/>
          </a:p>
        </p:txBody>
      </p:sp>
      <p:pic>
        <p:nvPicPr>
          <p:cNvPr id="3" name="Picture 2"/>
          <p:cNvPicPr>
            <a:picLocks noChangeAspect="1"/>
          </p:cNvPicPr>
          <p:nvPr/>
        </p:nvPicPr>
        <p:blipFill>
          <a:blip r:embed="rId1"/>
          <a:stretch>
            <a:fillRect/>
          </a:stretch>
        </p:blipFill>
        <p:spPr>
          <a:xfrm>
            <a:off x="481330" y="1879600"/>
            <a:ext cx="6328410" cy="3098800"/>
          </a:xfrm>
          <a:prstGeom prst="rect">
            <a:avLst/>
          </a:prstGeom>
        </p:spPr>
      </p:pic>
      <p:pic>
        <p:nvPicPr>
          <p:cNvPr id="4" name="Picture 3"/>
          <p:cNvPicPr>
            <a:picLocks noChangeAspect="1"/>
          </p:cNvPicPr>
          <p:nvPr/>
        </p:nvPicPr>
        <p:blipFill>
          <a:blip r:embed="rId2"/>
          <a:stretch>
            <a:fillRect/>
          </a:stretch>
        </p:blipFill>
        <p:spPr>
          <a:xfrm>
            <a:off x="6399530" y="1287780"/>
            <a:ext cx="5792470" cy="46443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Öğretim Elemanı Memnuniyeti</a:t>
            </a:r>
            <a:endParaRPr lang="tr-TR" altLang="en-US"/>
          </a:p>
        </p:txBody>
      </p:sp>
      <p:pic>
        <p:nvPicPr>
          <p:cNvPr id="4" name="Picture 3"/>
          <p:cNvPicPr>
            <a:picLocks noChangeAspect="1"/>
          </p:cNvPicPr>
          <p:nvPr/>
        </p:nvPicPr>
        <p:blipFill>
          <a:blip r:embed="rId1"/>
          <a:stretch>
            <a:fillRect/>
          </a:stretch>
        </p:blipFill>
        <p:spPr>
          <a:xfrm>
            <a:off x="2298065" y="1098550"/>
            <a:ext cx="6450965" cy="5038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İyileştirme Planları (2026 yılı)</a:t>
            </a:r>
            <a:endParaRPr lang="tr-TR"/>
          </a:p>
        </p:txBody>
      </p:sp>
      <p:sp>
        <p:nvSpPr>
          <p:cNvPr id="2" name="Text Box 1"/>
          <p:cNvSpPr txBox="1"/>
          <p:nvPr/>
        </p:nvSpPr>
        <p:spPr>
          <a:xfrm>
            <a:off x="3299460" y="1195070"/>
            <a:ext cx="7912100" cy="829945"/>
          </a:xfrm>
          <a:prstGeom prst="rect">
            <a:avLst/>
          </a:prstGeom>
        </p:spPr>
        <p:txBody>
          <a:bodyPr wrap="square">
            <a:spAutoFit/>
          </a:bodyPr>
          <a:p>
            <a:r>
              <a:rPr lang="tr-TR" altLang="en-US" sz="1600" b="1">
                <a:solidFill>
                  <a:srgbClr val="FF0000"/>
                </a:solidFill>
              </a:rPr>
              <a:t>1-  Öğrenci memnuniyetının artırılması </a:t>
            </a:r>
            <a:endParaRPr lang="tr-TR" altLang="en-US" sz="1600" b="1">
              <a:solidFill>
                <a:srgbClr val="FF0000"/>
              </a:solidFill>
            </a:endParaRPr>
          </a:p>
          <a:p>
            <a:endParaRPr lang="tr-TR" altLang="en-US" sz="1600" b="1">
              <a:solidFill>
                <a:srgbClr val="FF0000"/>
              </a:solidFill>
            </a:endParaRPr>
          </a:p>
          <a:p>
            <a:endParaRPr lang="tr-TR" altLang="en-US" sz="1600" b="1">
              <a:solidFill>
                <a:srgbClr val="FF0000"/>
              </a:solidFill>
            </a:endParaRPr>
          </a:p>
        </p:txBody>
      </p:sp>
      <p:sp>
        <p:nvSpPr>
          <p:cNvPr id="4" name="Text Box 3"/>
          <p:cNvSpPr txBox="1"/>
          <p:nvPr/>
        </p:nvSpPr>
        <p:spPr>
          <a:xfrm>
            <a:off x="2225040" y="2232025"/>
            <a:ext cx="7914005" cy="2306955"/>
          </a:xfrm>
          <a:prstGeom prst="rect">
            <a:avLst/>
          </a:prstGeom>
        </p:spPr>
        <p:txBody>
          <a:bodyPr wrap="square">
            <a:spAutoFit/>
          </a:bodyPr>
          <a:p>
            <a:pPr algn="just"/>
            <a:r>
              <a:rPr lang="en-US" altLang="zh-CN" sz="1600"/>
              <a:t>2026 yılı kapsamında öğrenci memnuniyet anketleri ile mezun anketlerine katılım oranlarının düşük olduğu tespit edilmiştir. Bu doğrultuda, geri bildirim süreçlerinin etkinliğini artırmak amacıyla öğrenci ve mezun katılımını teşvik edici iyileştirme çalışmaları planlanmıştır. Anketlerin dijital ortamda daha erişilebilir hale getirilmesi, ders içi duyuruların yapılması, hatırlatma mesajlarının gönderilmesi ve katılımı teşvik edici bilgilendirme toplantılarının düzenlenmesi hedeflenmektedir. Ayrıca mezun iletişim ağının güçlendirilmesi ve mezun veri tabanının güncellenmesi planlanmaktadır. Bu iyileştirme ile 2026 yılı sonunda anket katılım oranlarında en az %20 artış sağlanması amaçlanmaktadır.</a:t>
            </a:r>
            <a:endParaRPr lang="en-US" altLang="zh-CN"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sym typeface="+mn-ea"/>
              </a:rPr>
              <a:t>İyileştirme Planları (2026 yılı)</a:t>
            </a:r>
            <a:endParaRPr lang="en-US"/>
          </a:p>
        </p:txBody>
      </p:sp>
      <p:sp>
        <p:nvSpPr>
          <p:cNvPr id="4" name="Text Box 3"/>
          <p:cNvSpPr txBox="1"/>
          <p:nvPr/>
        </p:nvSpPr>
        <p:spPr>
          <a:xfrm>
            <a:off x="2286000" y="2152650"/>
            <a:ext cx="8193405" cy="2061210"/>
          </a:xfrm>
          <a:prstGeom prst="rect">
            <a:avLst/>
          </a:prstGeom>
        </p:spPr>
        <p:txBody>
          <a:bodyPr wrap="square">
            <a:spAutoFit/>
          </a:bodyPr>
          <a:p>
            <a:pPr algn="ctr"/>
            <a:r>
              <a:rPr lang="tr-TR" altLang="en-US" sz="1600" b="1">
                <a:solidFill>
                  <a:srgbClr val="FF0000"/>
                </a:solidFill>
              </a:rPr>
              <a:t>2- Akademik yayın ve Proje artışı</a:t>
            </a:r>
            <a:endParaRPr lang="tr-TR" altLang="en-US" sz="1600" b="1">
              <a:solidFill>
                <a:srgbClr val="FF0000"/>
              </a:solidFill>
            </a:endParaRPr>
          </a:p>
          <a:p>
            <a:endParaRPr lang="tr-TR" altLang="en-US" sz="1600"/>
          </a:p>
          <a:p>
            <a:pPr algn="just"/>
            <a:r>
              <a:rPr lang="en-US" altLang="zh-CN" sz="1600"/>
              <a:t>2026 yılı içerisinde bilimsel üretkenliğin artırılması amacıyla Akademik Gelişim alanında iyileştirme çalışması planlanmıştır. Bu kapsamda öğretim elemanlarının TÜBİTAK ve uluslararası proje başvurularına yönlendirilmesi ve akademik teşvik mekanizmalarıyla desteklenmesi hedeflenmektedir. 01.01.2026–31.12.2026 tarihleri arasında yürütülecek çalışma sonucunda en az 2 proje başvurusu yapılması ve öğretim elemanı başına en az 1 bilimsel yayın gerçekleştirilmesi amaçlanmaktadır.</a:t>
            </a:r>
            <a:endParaRPr lang="en-US" altLang="zh-CN"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sym typeface="+mn-ea"/>
              </a:rPr>
              <a:t>İyileştirme Planları (2026 yılı)</a:t>
            </a:r>
            <a:endParaRPr lang="en-US"/>
          </a:p>
        </p:txBody>
      </p:sp>
      <p:sp>
        <p:nvSpPr>
          <p:cNvPr id="3" name="Text Box 2"/>
          <p:cNvSpPr txBox="1"/>
          <p:nvPr/>
        </p:nvSpPr>
        <p:spPr>
          <a:xfrm>
            <a:off x="3140710" y="2617470"/>
            <a:ext cx="6800850" cy="2306955"/>
          </a:xfrm>
          <a:prstGeom prst="rect">
            <a:avLst/>
          </a:prstGeom>
        </p:spPr>
        <p:txBody>
          <a:bodyPr wrap="square">
            <a:spAutoFit/>
          </a:bodyPr>
          <a:p>
            <a:pPr algn="ctr"/>
            <a:r>
              <a:rPr lang="tr-TR" altLang="en-US" sz="1600" b="1">
                <a:solidFill>
                  <a:srgbClr val="FF0000"/>
                </a:solidFill>
              </a:rPr>
              <a:t>3- Müfredat Güncellemesi</a:t>
            </a:r>
            <a:endParaRPr lang="tr-TR" altLang="en-US" sz="1600" b="1">
              <a:solidFill>
                <a:srgbClr val="FF0000"/>
              </a:solidFill>
            </a:endParaRPr>
          </a:p>
          <a:p>
            <a:pPr algn="ctr"/>
            <a:endParaRPr lang="tr-TR" altLang="en-US" sz="1600" b="1">
              <a:solidFill>
                <a:srgbClr val="FF0000"/>
              </a:solidFill>
            </a:endParaRPr>
          </a:p>
          <a:p>
            <a:pPr algn="just"/>
            <a:r>
              <a:rPr lang="en-US" altLang="zh-CN" sz="1600"/>
              <a:t>2026 yılı kapsamında eğitim-öğretim kalitesini artırmak amacıyla ders müfredatı gözden geçirilmiş ve güncellenmiştir. Bu doğrultuda programa yeni dersler eklenmiş, seçmeli ders havuzu zenginleştirilerek öğrencilere ilgi ve kariyer hedeflerine uygun daha geniş tercih imkânı sunulmuştur. Yapılan iyileştirme ile programın güncelliğinin artırılması, sektörel ihtiyaçlara uyum sağlanması ve öğrenci memnuniyetinin yükseltilmesi hedeflenmektedir.</a:t>
            </a:r>
            <a:endParaRPr lang="en-US" altLang="zh-CN"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2026 YILI ODAK NOKTALAR VE HEDEFLER  (GENEL)</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242"/>
        <p:cNvGrpSpPr/>
        <p:nvPr/>
      </p:nvGrpSpPr>
      <p:grpSpPr>
        <a:xfrm>
          <a:off x="0" y="0"/>
          <a:ext cx="0" cy="0"/>
          <a:chOff x="0" y="0"/>
          <a:chExt cx="0" cy="0"/>
        </a:xfrm>
      </p:grpSpPr>
      <p:pic>
        <p:nvPicPr>
          <p:cNvPr id="243" name="Google Shape;243;p22"/>
          <p:cNvPicPr preferRelativeResize="0"/>
          <p:nvPr/>
        </p:nvPicPr>
        <p:blipFill rotWithShape="1">
          <a:blip r:embed="rId1"/>
          <a:srcRect/>
          <a:stretch>
            <a:fillRect/>
          </a:stretch>
        </p:blipFill>
        <p:spPr>
          <a:xfrm>
            <a:off x="4386310" y="2101370"/>
            <a:ext cx="3419378" cy="3607734"/>
          </a:xfrm>
          <a:prstGeom prst="rect">
            <a:avLst/>
          </a:prstGeom>
          <a:noFill/>
          <a:ln>
            <a:noFill/>
          </a:ln>
        </p:spPr>
      </p:pic>
      <p:sp>
        <p:nvSpPr>
          <p:cNvPr id="244" name="Google Shape;244;p22"/>
          <p:cNvSpPr/>
          <p:nvPr/>
        </p:nvSpPr>
        <p:spPr>
          <a:xfrm>
            <a:off x="4302880" y="1024909"/>
            <a:ext cx="35862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a:solidFill>
                  <a:schemeClr val="lt1"/>
                </a:solidFill>
                <a:latin typeface="Times New Roman" panose="02020603050405020304"/>
                <a:ea typeface="Times New Roman" panose="02020603050405020304"/>
                <a:cs typeface="Times New Roman" panose="02020603050405020304"/>
                <a:sym typeface="Times New Roman" panose="02020603050405020304"/>
              </a:rPr>
              <a:t>TEŞEKKÜRLER</a:t>
            </a:r>
            <a:endParaRPr sz="28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panose="020F0502020204030204"/>
              <a:buNone/>
            </a:pPr>
            <a:r>
              <a:rPr lang="tr-TR" b="1"/>
              <a:t>2025 Yılı Stratejik Plan Performansı</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Calibri" panose="020F0502020204030204"/>
              <a:buNone/>
            </a:pPr>
            <a:r>
              <a:rPr lang="tr-TR"/>
              <a:t> 2025 YILI STRATEJİ BAZLI PERFORMANS GRAFİĞİ</a:t>
            </a:r>
            <a:endParaRPr lang="tr-TR"/>
          </a:p>
        </p:txBody>
      </p:sp>
      <p:pic>
        <p:nvPicPr>
          <p:cNvPr id="2" name="Picture 1" descr="AMAÇ BAZLI PERFORMANS GELİŞİMİ (2)"/>
          <p:cNvPicPr>
            <a:picLocks noChangeAspect="1"/>
          </p:cNvPicPr>
          <p:nvPr/>
        </p:nvPicPr>
        <p:blipFill>
          <a:blip r:embed="rId1"/>
          <a:stretch>
            <a:fillRect/>
          </a:stretch>
        </p:blipFill>
        <p:spPr>
          <a:xfrm>
            <a:off x="582295" y="1379855"/>
            <a:ext cx="9506585" cy="4318000"/>
          </a:xfrm>
          <a:prstGeom prst="rect">
            <a:avLst/>
          </a:prstGeom>
        </p:spPr>
      </p:pic>
      <p:sp>
        <p:nvSpPr>
          <p:cNvPr id="191" name="Google Shape;191;p14"/>
          <p:cNvSpPr txBox="1"/>
          <p:nvPr/>
        </p:nvSpPr>
        <p:spPr>
          <a:xfrm>
            <a:off x="835436" y="4794511"/>
            <a:ext cx="10676965" cy="1197610"/>
          </a:xfrm>
          <a:prstGeom prst="rect">
            <a:avLst/>
          </a:prstGeom>
          <a:noFill/>
          <a:ln>
            <a:noFill/>
          </a:ln>
        </p:spPr>
        <p:txBody>
          <a:bodyPr spcFirstLastPara="1" wrap="square" lIns="91425" tIns="45700" rIns="91425" bIns="45700" anchor="t" anchorCtr="0">
            <a:spAutoFit/>
          </a:bodyPr>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A1: Eğitim Öğretim</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A2:Arge</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A3: Topluma Hizmet</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tr-TR" sz="1800">
                <a:solidFill>
                  <a:schemeClr val="dk1"/>
                </a:solidFill>
                <a:latin typeface="Calibri" panose="020F0502020204030204"/>
                <a:ea typeface="Calibri" panose="020F0502020204030204"/>
                <a:cs typeface="Calibri" panose="020F0502020204030204"/>
                <a:sym typeface="Calibri" panose="020F0502020204030204"/>
              </a:rPr>
              <a:t>A5: Yönetsel</a:t>
            </a:r>
            <a:endParaRPr lang="tr-T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3" name="Picture 2" descr="STRATEJİK PLAN PERFORMANS (1)"/>
          <p:cNvPicPr>
            <a:picLocks noChangeAspect="1"/>
          </p:cNvPicPr>
          <p:nvPr/>
        </p:nvPicPr>
        <p:blipFill>
          <a:blip r:embed="rId1"/>
          <a:stretch>
            <a:fillRect/>
          </a:stretch>
        </p:blipFill>
        <p:spPr>
          <a:xfrm>
            <a:off x="1739900" y="1489710"/>
            <a:ext cx="7211060" cy="4778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tr-TR" altLang="en-US"/>
          </a:p>
        </p:txBody>
      </p:sp>
      <p:pic>
        <p:nvPicPr>
          <p:cNvPr id="9" name="Picture 8"/>
          <p:cNvPicPr>
            <a:picLocks noChangeAspect="1"/>
          </p:cNvPicPr>
          <p:nvPr/>
        </p:nvPicPr>
        <p:blipFill>
          <a:blip r:embed="rId1"/>
          <a:stretch>
            <a:fillRect/>
          </a:stretch>
        </p:blipFill>
        <p:spPr>
          <a:xfrm>
            <a:off x="74930" y="951865"/>
            <a:ext cx="11393170" cy="4051300"/>
          </a:xfrm>
          <a:prstGeom prst="rect">
            <a:avLst/>
          </a:prstGeom>
        </p:spPr>
      </p:pic>
      <p:pic>
        <p:nvPicPr>
          <p:cNvPr id="10" name="Picture 9"/>
          <p:cNvPicPr>
            <a:picLocks noChangeAspect="1"/>
          </p:cNvPicPr>
          <p:nvPr/>
        </p:nvPicPr>
        <p:blipFill>
          <a:blip r:embed="rId2"/>
          <a:stretch>
            <a:fillRect/>
          </a:stretch>
        </p:blipFill>
        <p:spPr>
          <a:xfrm>
            <a:off x="337820" y="5258435"/>
            <a:ext cx="11130280" cy="781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3"/>
          <p:cNvPicPr>
            <a:picLocks noChangeAspect="1"/>
          </p:cNvPicPr>
          <p:nvPr/>
        </p:nvPicPr>
        <p:blipFill>
          <a:blip r:embed="rId1"/>
          <a:stretch>
            <a:fillRect/>
          </a:stretch>
        </p:blipFill>
        <p:spPr>
          <a:xfrm>
            <a:off x="481330" y="1543050"/>
            <a:ext cx="10415905" cy="1257300"/>
          </a:xfrm>
          <a:prstGeom prst="rect">
            <a:avLst/>
          </a:prstGeom>
        </p:spPr>
      </p:pic>
      <p:pic>
        <p:nvPicPr>
          <p:cNvPr id="5" name="Picture 4"/>
          <p:cNvPicPr>
            <a:picLocks noChangeAspect="1"/>
          </p:cNvPicPr>
          <p:nvPr/>
        </p:nvPicPr>
        <p:blipFill>
          <a:blip r:embed="rId2"/>
          <a:stretch>
            <a:fillRect/>
          </a:stretch>
        </p:blipFill>
        <p:spPr>
          <a:xfrm>
            <a:off x="349250" y="3191510"/>
            <a:ext cx="10680065" cy="213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panose="020F0502020204030204"/>
              <a:buNone/>
            </a:pPr>
            <a:r>
              <a:rPr lang="tr-TR" sz="2400" b="0" i="0" u="none" strike="noStrike" cap="none">
                <a:solidFill>
                  <a:srgbClr val="FFFFFF"/>
                </a:solidFill>
                <a:latin typeface="Calibri" panose="020F0502020204030204"/>
                <a:ea typeface="Calibri" panose="020F0502020204030204"/>
                <a:cs typeface="Calibri" panose="020F0502020204030204"/>
                <a:sym typeface="Calibri" panose="020F0502020204030204"/>
              </a:rPr>
              <a:t>SP 2025 Yılı Genel Değerlendirme </a:t>
            </a:r>
            <a:endParaRPr lang="tr-TR" sz="24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aphicFrame>
        <p:nvGraphicFramePr>
          <p:cNvPr id="147" name="Google Shape;147;p7"/>
          <p:cNvGraphicFramePr/>
          <p:nvPr>
            <p:custDataLst>
              <p:tags r:id="rId1"/>
            </p:custDataLst>
          </p:nvPr>
        </p:nvGraphicFramePr>
        <p:xfrm>
          <a:off x="882650" y="1043305"/>
          <a:ext cx="8610600" cy="5814695"/>
        </p:xfrm>
        <a:graphic>
          <a:graphicData uri="http://schemas.openxmlformats.org/drawingml/2006/table">
            <a:tbl>
              <a:tblPr>
                <a:noFill/>
                <a:tableStyleId>{9057D6A1-48B6-4372-8037-6AB9F4EB00F1}</a:tableStyleId>
              </a:tblPr>
              <a:tblGrid>
                <a:gridCol w="4305300"/>
                <a:gridCol w="4305300"/>
              </a:tblGrid>
              <a:tr h="518160">
                <a:tc>
                  <a:txBody>
                    <a:bodyPr/>
                    <a:lstStyle/>
                    <a:p>
                      <a:pPr marL="0" marR="0" lvl="0" indent="0" algn="ctr" rtl="0">
                        <a:spcBef>
                          <a:spcPts val="0"/>
                        </a:spcBef>
                        <a:spcAft>
                          <a:spcPts val="0"/>
                        </a:spcAft>
                        <a:buClr>
                          <a:srgbClr val="FFFFFF"/>
                        </a:buClr>
                        <a:buSzPts val="1800"/>
                        <a:buFont typeface="Calibri" panose="020F0502020204030204"/>
                        <a:buNone/>
                      </a:pPr>
                      <a:r>
                        <a:rPr lang="tr-TR" sz="1400" b="1" u="none" strike="noStrike" cap="none">
                          <a:solidFill>
                            <a:srgbClr val="FFFFFF"/>
                          </a:solidFill>
                        </a:rPr>
                        <a:t>EN YÜKSEK HEDEF</a:t>
                      </a:r>
                      <a:endParaRPr lang="tr-TR" sz="1400" b="1" u="none" strike="noStrike" cap="none">
                        <a:solidFill>
                          <a:srgbClr val="FFFFFF"/>
                        </a:solidFill>
                      </a:endParaRPr>
                    </a:p>
                  </a:txBody>
                  <a:tcPr marL="152400" marR="152400" marT="152400" marB="152400" anchor="ctr">
                    <a:lnL w="9525" cap="flat" cmpd="sng">
                      <a:solidFill>
                        <a:srgbClr val="1E1B4B"/>
                      </a:solidFill>
                      <a:prstDash val="solid"/>
                      <a:round/>
                      <a:headEnd type="none" w="sm" len="sm"/>
                      <a:tailEnd type="none" w="sm" len="sm"/>
                    </a:lnL>
                    <a:lnR w="9525" cap="flat" cmpd="sng">
                      <a:solidFill>
                        <a:srgbClr val="1E1B4B"/>
                      </a:solidFill>
                      <a:prstDash val="solid"/>
                      <a:round/>
                      <a:headEnd type="none" w="sm" len="sm"/>
                      <a:tailEnd type="none" w="sm" len="sm"/>
                    </a:lnR>
                    <a:lnT w="9525" cap="flat" cmpd="sng">
                      <a:solidFill>
                        <a:srgbClr val="1E1B4B"/>
                      </a:solidFill>
                      <a:prstDash val="solid"/>
                      <a:round/>
                      <a:headEnd type="none" w="sm" len="sm"/>
                      <a:tailEnd type="none" w="sm" len="sm"/>
                    </a:lnT>
                    <a:lnB w="9525" cap="flat" cmpd="sng">
                      <a:solidFill>
                        <a:srgbClr val="CBD5E1"/>
                      </a:solidFill>
                      <a:prstDash val="solid"/>
                      <a:round/>
                      <a:headEnd type="none" w="sm" len="sm"/>
                      <a:tailEnd type="none" w="sm" len="sm"/>
                    </a:lnB>
                    <a:solidFill>
                      <a:srgbClr val="1E1B4B"/>
                    </a:solidFill>
                  </a:tcPr>
                </a:tc>
                <a:tc>
                  <a:txBody>
                    <a:bodyPr/>
                    <a:lstStyle/>
                    <a:p>
                      <a:pPr marL="0" marR="0" lvl="0" indent="0" algn="ctr" rtl="0">
                        <a:spcBef>
                          <a:spcPts val="0"/>
                        </a:spcBef>
                        <a:spcAft>
                          <a:spcPts val="0"/>
                        </a:spcAft>
                        <a:buClr>
                          <a:srgbClr val="FFFFFF"/>
                        </a:buClr>
                        <a:buSzPts val="1800"/>
                        <a:buFont typeface="Calibri" panose="020F0502020204030204"/>
                        <a:buNone/>
                      </a:pPr>
                      <a:r>
                        <a:rPr lang="tr-TR" sz="1400" b="1" u="none" strike="noStrike" cap="none">
                          <a:solidFill>
                            <a:srgbClr val="FFFFFF"/>
                          </a:solidFill>
                        </a:rPr>
                        <a:t>BAŞARININ KAYNAĞI / SEBEBI</a:t>
                      </a:r>
                      <a:endParaRPr lang="tr-TR" sz="1400" b="1" u="none" strike="noStrike" cap="none">
                        <a:solidFill>
                          <a:srgbClr val="FFFFFF"/>
                        </a:solidFill>
                      </a:endParaRPr>
                    </a:p>
                  </a:txBody>
                  <a:tcPr marL="152400" marR="152400" marT="152400" marB="152400" anchor="ctr">
                    <a:lnL w="9525" cap="flat" cmpd="sng">
                      <a:solidFill>
                        <a:srgbClr val="1E1B4B"/>
                      </a:solidFill>
                      <a:prstDash val="solid"/>
                      <a:round/>
                      <a:headEnd type="none" w="sm" len="sm"/>
                      <a:tailEnd type="none" w="sm" len="sm"/>
                    </a:lnL>
                    <a:lnR w="9525" cap="flat" cmpd="sng">
                      <a:solidFill>
                        <a:srgbClr val="1E1B4B"/>
                      </a:solidFill>
                      <a:prstDash val="solid"/>
                      <a:round/>
                      <a:headEnd type="none" w="sm" len="sm"/>
                      <a:tailEnd type="none" w="sm" len="sm"/>
                    </a:lnR>
                    <a:lnT w="9525" cap="flat" cmpd="sng">
                      <a:solidFill>
                        <a:srgbClr val="1E1B4B"/>
                      </a:solidFill>
                      <a:prstDash val="solid"/>
                      <a:round/>
                      <a:headEnd type="none" w="sm" len="sm"/>
                      <a:tailEnd type="none" w="sm" len="sm"/>
                    </a:lnT>
                    <a:lnB w="9525" cap="flat" cmpd="sng">
                      <a:solidFill>
                        <a:srgbClr val="CBD5E1"/>
                      </a:solidFill>
                      <a:prstDash val="solid"/>
                      <a:round/>
                      <a:headEnd type="none" w="sm" len="sm"/>
                      <a:tailEnd type="none" w="sm" len="sm"/>
                    </a:lnB>
                    <a:solidFill>
                      <a:srgbClr val="1E1B4B"/>
                    </a:solidFill>
                  </a:tcPr>
                </a:tc>
              </a:tr>
              <a:tr h="1756410">
                <a:tc>
                  <a:txBody>
                    <a:bodyPr/>
                    <a:lstStyle/>
                    <a:p>
                      <a:pPr marL="0" marR="0" lvl="0" indent="0" algn="l" rtl="0">
                        <a:spcBef>
                          <a:spcPts val="0"/>
                        </a:spcBef>
                        <a:spcAft>
                          <a:spcPts val="0"/>
                        </a:spcAft>
                        <a:buClr>
                          <a:srgbClr val="334155"/>
                        </a:buClr>
                        <a:buSzPts val="1800"/>
                        <a:buFont typeface="Calibri" panose="020F0502020204030204"/>
                        <a:buNone/>
                      </a:pPr>
                      <a:r>
                        <a:rPr lang="en-US" altLang="en-US" sz="1400" u="none" strike="noStrike" cap="none">
                          <a:solidFill>
                            <a:srgbClr val="334155"/>
                          </a:solidFill>
                        </a:rPr>
                        <a:t>Bölüm doluluk oran</a:t>
                      </a:r>
                      <a:r>
                        <a:rPr lang="en-US" altLang="en-US" sz="1400" u="none" strike="noStrike" cap="none">
                          <a:solidFill>
                            <a:srgbClr val="334155"/>
                          </a:solidFill>
                        </a:rPr>
                        <a:t>ı</a:t>
                      </a:r>
                      <a:r>
                        <a:rPr lang="en-US" altLang="en-US" sz="1400" u="none" strike="noStrike" cap="none">
                          <a:solidFill>
                            <a:srgbClr val="334155"/>
                          </a:solidFill>
                        </a:rPr>
                        <a:t>n</a:t>
                      </a:r>
                      <a:r>
                        <a:rPr lang="en-US" altLang="en-US" sz="1400" u="none" strike="noStrike" cap="none">
                          <a:solidFill>
                            <a:srgbClr val="334155"/>
                          </a:solidFill>
                        </a:rPr>
                        <a:t>ı</a:t>
                      </a:r>
                      <a:r>
                        <a:rPr lang="tr-TR" sz="1400" u="none" strike="noStrike" cap="none">
                          <a:solidFill>
                            <a:srgbClr val="334155"/>
                          </a:solidFill>
                        </a:rPr>
                        <a:t> </a:t>
                      </a:r>
                      <a:r>
                        <a:rPr lang="tr-TR" sz="1400" b="1" u="none" strike="noStrike" cap="none">
                          <a:solidFill>
                            <a:srgbClr val="FF0000"/>
                          </a:solidFill>
                        </a:rPr>
                        <a:t>%100</a:t>
                      </a:r>
                      <a:endParaRPr lang="tr-TR" sz="1400" b="1" u="none" strike="noStrike" cap="none">
                        <a:solidFill>
                          <a:srgbClr val="FF0000"/>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Clr>
                          <a:schemeClr val="dk1"/>
                        </a:buClr>
                        <a:buSzPts val="1800"/>
                        <a:buFont typeface="Calibri" panose="020F0502020204030204"/>
                        <a:buNone/>
                      </a:pPr>
                      <a:r>
                        <a:rPr lang="en-US" altLang="en-US" sz="1400" u="none" strike="noStrike" cap="none">
                          <a:solidFill>
                            <a:srgbClr val="334155"/>
                          </a:solidFill>
                        </a:rPr>
                        <a:t>Bölümünün sektörle gü</a:t>
                      </a:r>
                      <a:r>
                        <a:rPr lang="en-US" altLang="en-US" sz="1400" u="none" strike="noStrike" cap="none">
                          <a:solidFill>
                            <a:srgbClr val="334155"/>
                          </a:solidFill>
                        </a:rPr>
                        <a:t>ç</a:t>
                      </a:r>
                      <a:r>
                        <a:rPr lang="en-US" altLang="en-US" sz="1400" u="none" strike="noStrike" cap="none">
                          <a:solidFill>
                            <a:srgbClr val="334155"/>
                          </a:solidFill>
                        </a:rPr>
                        <a:t>lü i</a:t>
                      </a:r>
                      <a:r>
                        <a:rPr lang="en-US" altLang="en-US" sz="1400" u="none" strike="noStrike" cap="none">
                          <a:solidFill>
                            <a:srgbClr val="334155"/>
                          </a:solidFill>
                        </a:rPr>
                        <a:t>ş</a:t>
                      </a:r>
                      <a:r>
                        <a:rPr lang="en-US" altLang="en-US" sz="1400" u="none" strike="noStrike" cap="none">
                          <a:solidFill>
                            <a:srgbClr val="334155"/>
                          </a:solidFill>
                        </a:rPr>
                        <a:t> birlikleri, uygulama a</a:t>
                      </a:r>
                      <a:r>
                        <a:rPr lang="en-US" altLang="en-US" sz="1400" u="none" strike="noStrike" cap="none">
                          <a:solidFill>
                            <a:srgbClr val="334155"/>
                          </a:solidFill>
                        </a:rPr>
                        <a:t>ğı</a:t>
                      </a:r>
                      <a:r>
                        <a:rPr lang="en-US" altLang="en-US" sz="1400" u="none" strike="noStrike" cap="none">
                          <a:solidFill>
                            <a:srgbClr val="334155"/>
                          </a:solidFill>
                        </a:rPr>
                        <a:t>rl</a:t>
                      </a:r>
                      <a:r>
                        <a:rPr lang="en-US" altLang="en-US" sz="1400" u="none" strike="noStrike" cap="none">
                          <a:solidFill>
                            <a:srgbClr val="334155"/>
                          </a:solidFill>
                        </a:rPr>
                        <a:t>ı</a:t>
                      </a:r>
                      <a:r>
                        <a:rPr lang="en-US" altLang="en-US" sz="1400" u="none" strike="noStrike" cap="none">
                          <a:solidFill>
                            <a:srgbClr val="334155"/>
                          </a:solidFill>
                        </a:rPr>
                        <a:t>kl</a:t>
                      </a:r>
                      <a:r>
                        <a:rPr lang="en-US" altLang="en-US" sz="1400" u="none" strike="noStrike" cap="none">
                          <a:solidFill>
                            <a:srgbClr val="334155"/>
                          </a:solidFill>
                        </a:rPr>
                        <a:t>ı</a:t>
                      </a:r>
                      <a:r>
                        <a:rPr lang="en-US" altLang="en-US" sz="1400" u="none" strike="noStrike" cap="none">
                          <a:solidFill>
                            <a:srgbClr val="334155"/>
                          </a:solidFill>
                        </a:rPr>
                        <a:t> müfredat</a:t>
                      </a:r>
                      <a:r>
                        <a:rPr lang="en-US" altLang="en-US" sz="1400" u="none" strike="noStrike" cap="none">
                          <a:solidFill>
                            <a:srgbClr val="334155"/>
                          </a:solidFill>
                        </a:rPr>
                        <a:t>ı</a:t>
                      </a:r>
                      <a:r>
                        <a:rPr lang="en-US" altLang="en-US" sz="1400" u="none" strike="noStrike" cap="none">
                          <a:solidFill>
                            <a:srgbClr val="334155"/>
                          </a:solidFill>
                        </a:rPr>
                        <a:t> ve mezunlar</a:t>
                      </a:r>
                      <a:r>
                        <a:rPr lang="en-US" altLang="en-US" sz="1400" u="none" strike="noStrike" cap="none">
                          <a:solidFill>
                            <a:srgbClr val="334155"/>
                          </a:solidFill>
                        </a:rPr>
                        <a:t>ı</a:t>
                      </a:r>
                      <a:r>
                        <a:rPr lang="en-US" altLang="en-US" sz="1400" u="none" strike="noStrike" cap="none">
                          <a:solidFill>
                            <a:srgbClr val="334155"/>
                          </a:solidFill>
                        </a:rPr>
                        <a:t>n</a:t>
                      </a:r>
                      <a:r>
                        <a:rPr lang="en-US" altLang="en-US" sz="1400" u="none" strike="noStrike" cap="none">
                          <a:solidFill>
                            <a:srgbClr val="334155"/>
                          </a:solidFill>
                        </a:rPr>
                        <a:t>ı</a:t>
                      </a:r>
                      <a:r>
                        <a:rPr lang="en-US" altLang="en-US" sz="1400" u="none" strike="noStrike" cap="none">
                          <a:solidFill>
                            <a:srgbClr val="334155"/>
                          </a:solidFill>
                        </a:rPr>
                        <a:t>n istihdam ba</a:t>
                      </a:r>
                      <a:r>
                        <a:rPr lang="en-US" altLang="en-US" sz="1400" u="none" strike="noStrike" cap="none">
                          <a:solidFill>
                            <a:srgbClr val="334155"/>
                          </a:solidFill>
                        </a:rPr>
                        <a:t>ş</a:t>
                      </a:r>
                      <a:r>
                        <a:rPr lang="en-US" altLang="en-US" sz="1400" u="none" strike="noStrike" cap="none">
                          <a:solidFill>
                            <a:srgbClr val="334155"/>
                          </a:solidFill>
                        </a:rPr>
                        <a:t>ar</a:t>
                      </a:r>
                      <a:r>
                        <a:rPr lang="en-US" altLang="en-US" sz="1400" u="none" strike="noStrike" cap="none">
                          <a:solidFill>
                            <a:srgbClr val="334155"/>
                          </a:solidFill>
                        </a:rPr>
                        <a:t>ı</a:t>
                      </a:r>
                      <a:r>
                        <a:rPr lang="en-US" altLang="en-US" sz="1400" u="none" strike="noStrike" cap="none">
                          <a:solidFill>
                            <a:srgbClr val="334155"/>
                          </a:solidFill>
                        </a:rPr>
                        <a:t>s</a:t>
                      </a:r>
                      <a:r>
                        <a:rPr lang="en-US" altLang="en-US" sz="1400" u="none" strike="noStrike" cap="none">
                          <a:solidFill>
                            <a:srgbClr val="334155"/>
                          </a:solidFill>
                        </a:rPr>
                        <a:t>ı</a:t>
                      </a:r>
                      <a:r>
                        <a:rPr lang="en-US" altLang="en-US" sz="1400" u="none" strike="noStrike" cap="none">
                          <a:solidFill>
                            <a:srgbClr val="334155"/>
                          </a:solidFill>
                        </a:rPr>
                        <a:t> sayesinde aday ö</a:t>
                      </a:r>
                      <a:r>
                        <a:rPr lang="en-US" altLang="en-US" sz="1400" u="none" strike="noStrike" cap="none">
                          <a:solidFill>
                            <a:srgbClr val="334155"/>
                          </a:solidFill>
                        </a:rPr>
                        <a:t>ğ</a:t>
                      </a:r>
                      <a:r>
                        <a:rPr lang="en-US" altLang="en-US" sz="1400" u="none" strike="noStrike" cap="none">
                          <a:solidFill>
                            <a:srgbClr val="334155"/>
                          </a:solidFill>
                        </a:rPr>
                        <a:t>renciler nezdinde güven veren ve tercih edilen bir program konumunda olmas</a:t>
                      </a:r>
                      <a:r>
                        <a:rPr lang="en-US" altLang="en-US" sz="1400" u="none" strike="noStrike" cap="none">
                          <a:solidFill>
                            <a:srgbClr val="334155"/>
                          </a:solidFill>
                        </a:rPr>
                        <a:t>ı</a:t>
                      </a:r>
                      <a:r>
                        <a:rPr lang="en-US" altLang="en-US" sz="1400" u="none" strike="noStrike" cap="none">
                          <a:solidFill>
                            <a:srgbClr val="334155"/>
                          </a:solidFill>
                        </a:rPr>
                        <a:t>d</a:t>
                      </a:r>
                      <a:r>
                        <a:rPr lang="en-US" altLang="en-US" sz="1400" u="none" strike="noStrike" cap="none">
                          <a:solidFill>
                            <a:srgbClr val="334155"/>
                          </a:solidFill>
                        </a:rPr>
                        <a:t>ı</a:t>
                      </a:r>
                      <a:r>
                        <a:rPr lang="en-US" altLang="en-US" sz="1400" u="none" strike="noStrike" cap="none">
                          <a:solidFill>
                            <a:srgbClr val="334155"/>
                          </a:solidFill>
                        </a:rPr>
                        <a:t>r.</a:t>
                      </a:r>
                      <a:endParaRPr lang="en-US" altLang="en-US" sz="1400" u="none" strike="noStrike" cap="none">
                        <a:solidFill>
                          <a:srgbClr val="334155"/>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FFFFF"/>
                    </a:solidFill>
                  </a:tcPr>
                </a:tc>
              </a:tr>
              <a:tr h="1783715">
                <a:tc>
                  <a:txBody>
                    <a:bodyPr/>
                    <a:lstStyle/>
                    <a:p>
                      <a:pPr marL="0" marR="0" lvl="0" indent="0" algn="l" rtl="0">
                        <a:spcBef>
                          <a:spcPts val="0"/>
                        </a:spcBef>
                        <a:spcAft>
                          <a:spcPts val="0"/>
                        </a:spcAft>
                        <a:buClr>
                          <a:srgbClr val="334155"/>
                        </a:buClr>
                        <a:buSzPts val="1800"/>
                        <a:buFont typeface="Calibri" panose="020F0502020204030204"/>
                        <a:buNone/>
                      </a:pPr>
                      <a:r>
                        <a:rPr lang="en-US" altLang="en-US" sz="1400" u="none" strike="noStrike" cap="none">
                          <a:solidFill>
                            <a:srgbClr val="334155"/>
                          </a:solidFill>
                        </a:rPr>
                        <a:t>Uygulamal</a:t>
                      </a:r>
                      <a:r>
                        <a:rPr lang="en-US" altLang="en-US" sz="1400" u="none" strike="noStrike" cap="none">
                          <a:solidFill>
                            <a:srgbClr val="334155"/>
                          </a:solidFill>
                        </a:rPr>
                        <a:t>ı</a:t>
                      </a:r>
                      <a:r>
                        <a:rPr lang="en-US" altLang="en-US" sz="1400" u="none" strike="noStrike" cap="none">
                          <a:solidFill>
                            <a:srgbClr val="334155"/>
                          </a:solidFill>
                        </a:rPr>
                        <a:t> e</a:t>
                      </a:r>
                      <a:r>
                        <a:rPr lang="en-US" altLang="en-US" sz="1400" u="none" strike="noStrike" cap="none">
                          <a:solidFill>
                            <a:srgbClr val="334155"/>
                          </a:solidFill>
                        </a:rPr>
                        <a:t>ğ</a:t>
                      </a:r>
                      <a:r>
                        <a:rPr lang="en-US" altLang="en-US" sz="1400" u="none" strike="noStrike" cap="none">
                          <a:solidFill>
                            <a:srgbClr val="334155"/>
                          </a:solidFill>
                        </a:rPr>
                        <a:t>itimde i</a:t>
                      </a:r>
                      <a:r>
                        <a:rPr lang="en-US" altLang="en-US" sz="1400" u="none" strike="noStrike" cap="none">
                          <a:solidFill>
                            <a:srgbClr val="334155"/>
                          </a:solidFill>
                        </a:rPr>
                        <a:t>ş</a:t>
                      </a:r>
                      <a:r>
                        <a:rPr lang="en-US" altLang="en-US" sz="1400" u="none" strike="noStrike" cap="none">
                          <a:solidFill>
                            <a:srgbClr val="334155"/>
                          </a:solidFill>
                        </a:rPr>
                        <a:t>veren memnuniyet oran</a:t>
                      </a:r>
                      <a:r>
                        <a:rPr lang="en-US" altLang="en-US" sz="1400" u="none" strike="noStrike" cap="none">
                          <a:solidFill>
                            <a:srgbClr val="334155"/>
                          </a:solidFill>
                        </a:rPr>
                        <a:t>ı</a:t>
                      </a:r>
                      <a:r>
                        <a:rPr lang="en-US" altLang="en-US" sz="1400" u="none" strike="noStrike" cap="none">
                          <a:solidFill>
                            <a:srgbClr val="334155"/>
                          </a:solidFill>
                        </a:rPr>
                        <a:t>n</a:t>
                      </a:r>
                      <a:r>
                        <a:rPr lang="en-US" altLang="en-US" sz="1400" u="none" strike="noStrike" cap="none">
                          <a:solidFill>
                            <a:srgbClr val="334155"/>
                          </a:solidFill>
                        </a:rPr>
                        <a:t>ı</a:t>
                      </a:r>
                      <a:r>
                        <a:rPr lang="tr-TR" sz="1400" u="none" strike="noStrike" cap="none">
                          <a:solidFill>
                            <a:srgbClr val="334155"/>
                          </a:solidFill>
                        </a:rPr>
                        <a:t>: </a:t>
                      </a:r>
                      <a:r>
                        <a:rPr lang="tr-TR" sz="1400" b="1" u="none" strike="noStrike" cap="none">
                          <a:solidFill>
                            <a:srgbClr val="FF0000"/>
                          </a:solidFill>
                        </a:rPr>
                        <a:t>%90 </a:t>
                      </a:r>
                      <a:endParaRPr lang="tr-TR" sz="1400" b="1" u="none" strike="noStrike" cap="none">
                        <a:solidFill>
                          <a:srgbClr val="FF0000"/>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Clr>
                          <a:schemeClr val="dk1"/>
                        </a:buClr>
                        <a:buSzPts val="1800"/>
                        <a:buFont typeface="Calibri" panose="020F0502020204030204"/>
                        <a:buNone/>
                      </a:pPr>
                      <a:r>
                        <a:rPr lang="en-US" altLang="en-US" sz="1400">
                          <a:solidFill>
                            <a:srgbClr val="334155"/>
                          </a:solidFill>
                          <a:sym typeface="+mn-ea"/>
                        </a:rPr>
                        <a:t>Bölümün saha temelli eğitim yaklaşımı, öğrencilerin gerçek spor organizasyonlarında aktif görev alması ve mesleki yetkinliklerinin sektör beklentileriyle uyumlu şekilde geliştirilmesidir.</a:t>
                      </a:r>
                      <a:endParaRPr lang="en-US" altLang="en-US" sz="1400" u="none" strike="noStrike" cap="none">
                        <a:solidFill>
                          <a:srgbClr val="334155"/>
                        </a:solidFill>
                      </a:endParaRPr>
                    </a:p>
                    <a:p>
                      <a:pPr marL="0" marR="0" lvl="0" indent="0" algn="l" rtl="0">
                        <a:spcBef>
                          <a:spcPts val="0"/>
                        </a:spcBef>
                        <a:spcAft>
                          <a:spcPts val="0"/>
                        </a:spcAft>
                        <a:buClr>
                          <a:schemeClr val="dk1"/>
                        </a:buClr>
                        <a:buSzPts val="1800"/>
                        <a:buFont typeface="Calibri" panose="020F0502020204030204"/>
                        <a:buNone/>
                      </a:pPr>
                      <a:endParaRPr lang="en-US" altLang="en-US" sz="1400" u="none" strike="noStrike" cap="none">
                        <a:solidFill>
                          <a:srgbClr val="334155"/>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FFFFF"/>
                    </a:solidFill>
                  </a:tcPr>
                </a:tc>
              </a:tr>
              <a:tr h="1756410">
                <a:tc>
                  <a:txBody>
                    <a:bodyPr/>
                    <a:lstStyle/>
                    <a:p>
                      <a:pPr marL="0" marR="0" lvl="0" indent="0" algn="l" rtl="0">
                        <a:spcBef>
                          <a:spcPts val="0"/>
                        </a:spcBef>
                        <a:spcAft>
                          <a:spcPts val="0"/>
                        </a:spcAft>
                        <a:buClr>
                          <a:srgbClr val="334155"/>
                        </a:buClr>
                        <a:buSzPts val="1800"/>
                        <a:buFont typeface="Calibri" panose="020F0502020204030204"/>
                        <a:buNone/>
                      </a:pPr>
                      <a:r>
                        <a:rPr lang="tr-TR" sz="1400" u="none" strike="noStrike" cap="none">
                          <a:solidFill>
                            <a:srgbClr val="334155"/>
                          </a:solidFill>
                        </a:rPr>
                        <a:t>•</a:t>
                      </a:r>
                      <a:r>
                        <a:rPr lang="en-US" altLang="en-US" sz="1400" u="none" strike="noStrike" cap="none">
                          <a:solidFill>
                            <a:srgbClr val="334155"/>
                          </a:solidFill>
                        </a:rPr>
                        <a:t>Ö</a:t>
                      </a:r>
                      <a:r>
                        <a:rPr lang="en-US" altLang="en-US" sz="1400" u="none" strike="noStrike" cap="none">
                          <a:solidFill>
                            <a:srgbClr val="334155"/>
                          </a:solidFill>
                        </a:rPr>
                        <a:t>ğ</a:t>
                      </a:r>
                      <a:r>
                        <a:rPr lang="en-US" altLang="en-US" sz="1400" u="none" strike="noStrike" cap="none">
                          <a:solidFill>
                            <a:srgbClr val="334155"/>
                          </a:solidFill>
                        </a:rPr>
                        <a:t>renci memnuniyet oran</a:t>
                      </a:r>
                      <a:r>
                        <a:rPr lang="en-US" altLang="en-US" sz="1400" u="none" strike="noStrike" cap="none">
                          <a:solidFill>
                            <a:srgbClr val="334155"/>
                          </a:solidFill>
                        </a:rPr>
                        <a:t>ı</a:t>
                      </a:r>
                      <a:r>
                        <a:rPr lang="tr-TR" sz="1400" u="none" strike="noStrike" cap="none">
                          <a:solidFill>
                            <a:srgbClr val="334155"/>
                          </a:solidFill>
                        </a:rPr>
                        <a:t> </a:t>
                      </a:r>
                      <a:r>
                        <a:rPr lang="tr-TR" sz="1400" b="1" u="none" strike="noStrike" cap="none">
                          <a:solidFill>
                            <a:srgbClr val="FF0000"/>
                          </a:solidFill>
                        </a:rPr>
                        <a:t>%72</a:t>
                      </a:r>
                      <a:r>
                        <a:rPr lang="en-US" altLang="en-US" sz="1400" b="1" u="none" strike="noStrike" cap="none">
                          <a:solidFill>
                            <a:srgbClr val="FF0000"/>
                          </a:solidFill>
                        </a:rPr>
                        <a:t> </a:t>
                      </a:r>
                      <a:endParaRPr lang="en-US" altLang="en-US" sz="1400" b="1" u="none" strike="noStrike" cap="none">
                        <a:solidFill>
                          <a:srgbClr val="FF0000"/>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8FAFC"/>
                    </a:solidFill>
                  </a:tcPr>
                </a:tc>
                <a:tc>
                  <a:txBody>
                    <a:bodyPr/>
                    <a:lstStyle/>
                    <a:p>
                      <a:pPr marL="0" marR="0" lvl="0" indent="0" algn="l" rtl="0">
                        <a:spcBef>
                          <a:spcPts val="0"/>
                        </a:spcBef>
                        <a:spcAft>
                          <a:spcPts val="0"/>
                        </a:spcAft>
                        <a:buClr>
                          <a:schemeClr val="dk1"/>
                        </a:buClr>
                        <a:buSzPts val="1800"/>
                        <a:buFont typeface="Calibri" panose="020F0502020204030204"/>
                        <a:buNone/>
                      </a:pPr>
                      <a:r>
                        <a:rPr lang="en-US" altLang="en-US" sz="1400">
                          <a:solidFill>
                            <a:srgbClr val="334155"/>
                          </a:solidFill>
                          <a:sym typeface="+mn-ea"/>
                        </a:rPr>
                        <a:t> Akademik danışmanlık sisteminin etkin işlemesi, erişilebilir öğretim elemanları, uygulama imkânlarının çeşitliliği ve öğrenci geri bildirimlerinin karar süreçlerine yansıtılmasıdır.</a:t>
                      </a:r>
                      <a:endParaRPr lang="en-US" altLang="en-US" sz="1400" u="none" strike="noStrike" cap="none">
                        <a:solidFill>
                          <a:srgbClr val="334155"/>
                        </a:solidFill>
                      </a:endParaRPr>
                    </a:p>
                    <a:p>
                      <a:pPr marL="0" marR="0" lvl="0" indent="0" algn="l" rtl="0">
                        <a:spcBef>
                          <a:spcPts val="0"/>
                        </a:spcBef>
                        <a:spcAft>
                          <a:spcPts val="0"/>
                        </a:spcAft>
                        <a:buClr>
                          <a:schemeClr val="dk1"/>
                        </a:buClr>
                        <a:buSzPts val="1800"/>
                        <a:buFont typeface="Calibri" panose="020F0502020204030204"/>
                        <a:buNone/>
                      </a:pPr>
                      <a:endParaRPr lang="en-US" altLang="en-US" sz="1400" u="none" strike="noStrike" cap="none">
                        <a:solidFill>
                          <a:srgbClr val="334155"/>
                        </a:solidFill>
                      </a:endParaRPr>
                    </a:p>
                  </a:txBody>
                  <a:tcPr marL="152400" marR="152400" marT="238125" marB="238125">
                    <a:lnL w="9525" cap="flat" cmpd="sng">
                      <a:solidFill>
                        <a:srgbClr val="CBD5E1"/>
                      </a:solidFill>
                      <a:prstDash val="solid"/>
                      <a:round/>
                      <a:headEnd type="none" w="sm" len="sm"/>
                      <a:tailEnd type="none" w="sm" len="sm"/>
                    </a:lnL>
                    <a:lnR w="9525" cap="flat" cmpd="sng">
                      <a:solidFill>
                        <a:srgbClr val="CBD5E1"/>
                      </a:solidFill>
                      <a:prstDash val="solid"/>
                      <a:round/>
                      <a:headEnd type="none" w="sm" len="sm"/>
                      <a:tailEnd type="none" w="sm" len="sm"/>
                    </a:lnR>
                    <a:lnT w="9525" cap="flat" cmpd="sng">
                      <a:solidFill>
                        <a:srgbClr val="CBD5E1"/>
                      </a:solidFill>
                      <a:prstDash val="solid"/>
                      <a:round/>
                      <a:headEnd type="none" w="sm" len="sm"/>
                      <a:tailEnd type="none" w="sm" len="sm"/>
                    </a:lnT>
                    <a:lnB w="9525" cap="flat" cmpd="sng">
                      <a:solidFill>
                        <a:srgbClr val="CBD5E1"/>
                      </a:solidFill>
                      <a:prstDash val="solid"/>
                      <a:round/>
                      <a:headEnd type="none" w="sm" len="sm"/>
                      <a:tailEnd type="none" w="sm" len="sm"/>
                    </a:lnB>
                    <a:solidFill>
                      <a:srgbClr val="FFFFFF"/>
                    </a:solidFill>
                  </a:tcPr>
                </a:tc>
              </a:tr>
            </a:tbl>
          </a:graphicData>
        </a:graphic>
      </p:graphicFrame>
      <p:sp>
        <p:nvSpPr>
          <p:cNvPr id="148" name="Google Shape;148;p7"/>
          <p:cNvSpPr/>
          <p:nvPr/>
        </p:nvSpPr>
        <p:spPr>
          <a:xfrm flipV="1">
            <a:off x="2413635" y="-705485"/>
            <a:ext cx="8343900" cy="16833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br>
              <a:rPr lang="tr-TR"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panose="020F0502020204030204"/>
              <a:buNone/>
            </a:pPr>
            <a:r>
              <a:rPr lang="tr-TR" sz="2400" b="0" i="0" u="none" strike="noStrike" cap="none">
                <a:solidFill>
                  <a:srgbClr val="FFFFFF"/>
                </a:solidFill>
                <a:latin typeface="Calibri" panose="020F0502020204030204"/>
                <a:ea typeface="Calibri" panose="020F0502020204030204"/>
                <a:cs typeface="Calibri" panose="020F0502020204030204"/>
                <a:sym typeface="Calibri" panose="020F0502020204030204"/>
              </a:rPr>
              <a:t>SP 2025 Yılı Genel Değerlendirme </a:t>
            </a:r>
            <a:endParaRPr lang="tr-TR" sz="24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aphicFrame>
        <p:nvGraphicFramePr>
          <p:cNvPr id="154" name="Google Shape;154;p8"/>
          <p:cNvGraphicFramePr/>
          <p:nvPr>
            <p:custDataLst>
              <p:tags r:id="rId1"/>
            </p:custDataLst>
          </p:nvPr>
        </p:nvGraphicFramePr>
        <p:xfrm>
          <a:off x="1218565" y="1137285"/>
          <a:ext cx="8686800" cy="5258435"/>
        </p:xfrm>
        <a:graphic>
          <a:graphicData uri="http://schemas.openxmlformats.org/drawingml/2006/table">
            <a:tbl>
              <a:tblPr>
                <a:noFill/>
                <a:tableStyleId>{9057D6A1-48B6-4372-8037-6AB9F4EB00F1}</a:tableStyleId>
              </a:tblPr>
              <a:tblGrid>
                <a:gridCol w="4141470"/>
                <a:gridCol w="4545330"/>
              </a:tblGrid>
              <a:tr h="670560">
                <a:tc>
                  <a:txBody>
                    <a:bodyPr/>
                    <a:lstStyle/>
                    <a:p>
                      <a:pPr marL="0" marR="0" lvl="0" indent="0" algn="ctr" rtl="0">
                        <a:spcBef>
                          <a:spcPts val="0"/>
                        </a:spcBef>
                        <a:spcAft>
                          <a:spcPts val="0"/>
                        </a:spcAft>
                        <a:buClr>
                          <a:srgbClr val="FFFFFF"/>
                        </a:buClr>
                        <a:buSzPts val="1800"/>
                        <a:buFont typeface="Calibri" panose="020F0502020204030204"/>
                        <a:buNone/>
                      </a:pPr>
                      <a:r>
                        <a:rPr lang="tr-TR" sz="1600" b="1" u="none" strike="noStrike" cap="none">
                          <a:solidFill>
                            <a:srgbClr val="FFFFFF"/>
                          </a:solidFill>
                        </a:rPr>
                        <a:t>EN DÜŞÜK HEDEF</a:t>
                      </a:r>
                      <a:endParaRPr lang="tr-TR" sz="1600" b="1" u="none" strike="noStrike" cap="none">
                        <a:solidFill>
                          <a:srgbClr val="FFFFFF"/>
                        </a:solidFill>
                      </a:endParaRPr>
                    </a:p>
                  </a:txBody>
                  <a:tcPr marL="152400" marR="152400" marT="152400" marB="152400" anchor="ctr">
                    <a:lnL w="9525" cap="flat" cmpd="sng">
                      <a:solidFill>
                        <a:srgbClr val="7C2D12"/>
                      </a:solidFill>
                      <a:prstDash val="solid"/>
                      <a:round/>
                      <a:headEnd type="none" w="sm" len="sm"/>
                      <a:tailEnd type="none" w="sm" len="sm"/>
                    </a:lnL>
                    <a:lnR w="9525" cap="flat" cmpd="sng">
                      <a:solidFill>
                        <a:srgbClr val="7C2D12"/>
                      </a:solidFill>
                      <a:prstDash val="solid"/>
                      <a:round/>
                      <a:headEnd type="none" w="sm" len="sm"/>
                      <a:tailEnd type="none" w="sm" len="sm"/>
                    </a:lnR>
                    <a:lnT w="9525" cap="flat" cmpd="sng">
                      <a:solidFill>
                        <a:srgbClr val="7C2D12"/>
                      </a:solidFill>
                      <a:prstDash val="solid"/>
                      <a:round/>
                      <a:headEnd type="none" w="sm" len="sm"/>
                      <a:tailEnd type="none" w="sm" len="sm"/>
                    </a:lnT>
                    <a:lnB w="9525" cap="flat" cmpd="sng">
                      <a:solidFill>
                        <a:srgbClr val="FED7AA"/>
                      </a:solidFill>
                      <a:prstDash val="solid"/>
                      <a:round/>
                      <a:headEnd type="none" w="sm" len="sm"/>
                      <a:tailEnd type="none" w="sm" len="sm"/>
                    </a:lnB>
                    <a:solidFill>
                      <a:srgbClr val="7C2D12"/>
                    </a:solidFill>
                  </a:tcPr>
                </a:tc>
                <a:tc>
                  <a:txBody>
                    <a:bodyPr/>
                    <a:lstStyle/>
                    <a:p>
                      <a:pPr marL="0" marR="0" lvl="0" indent="0" algn="ctr" rtl="0">
                        <a:spcBef>
                          <a:spcPts val="0"/>
                        </a:spcBef>
                        <a:spcAft>
                          <a:spcPts val="0"/>
                        </a:spcAft>
                        <a:buClr>
                          <a:srgbClr val="FFFFFF"/>
                        </a:buClr>
                        <a:buSzPts val="1800"/>
                        <a:buFont typeface="Calibri" panose="020F0502020204030204"/>
                        <a:buNone/>
                      </a:pPr>
                      <a:r>
                        <a:rPr lang="tr-TR" sz="1600" b="1" u="none" strike="noStrike" cap="none">
                          <a:solidFill>
                            <a:srgbClr val="FFFFFF"/>
                          </a:solidFill>
                        </a:rPr>
                        <a:t>PLANLANAN İYILEŞTIRMENIN AÇIKLAMASI</a:t>
                      </a:r>
                      <a:endParaRPr lang="tr-TR" sz="1600" b="1" u="none" strike="noStrike" cap="none">
                        <a:solidFill>
                          <a:srgbClr val="FFFFFF"/>
                        </a:solidFill>
                      </a:endParaRPr>
                    </a:p>
                  </a:txBody>
                  <a:tcPr marL="152400" marR="152400" marT="152400" marB="152400" anchor="ctr">
                    <a:lnL w="9525" cap="flat" cmpd="sng">
                      <a:solidFill>
                        <a:srgbClr val="7C2D12"/>
                      </a:solidFill>
                      <a:prstDash val="solid"/>
                      <a:round/>
                      <a:headEnd type="none" w="sm" len="sm"/>
                      <a:tailEnd type="none" w="sm" len="sm"/>
                    </a:lnL>
                    <a:lnR w="9525" cap="flat" cmpd="sng">
                      <a:solidFill>
                        <a:srgbClr val="7C2D12"/>
                      </a:solidFill>
                      <a:prstDash val="solid"/>
                      <a:round/>
                      <a:headEnd type="none" w="sm" len="sm"/>
                      <a:tailEnd type="none" w="sm" len="sm"/>
                    </a:lnR>
                    <a:lnT w="9525" cap="flat" cmpd="sng">
                      <a:solidFill>
                        <a:srgbClr val="7C2D12"/>
                      </a:solidFill>
                      <a:prstDash val="solid"/>
                      <a:round/>
                      <a:headEnd type="none" w="sm" len="sm"/>
                      <a:tailEnd type="none" w="sm" len="sm"/>
                    </a:lnT>
                    <a:lnB w="9525" cap="flat" cmpd="sng">
                      <a:solidFill>
                        <a:srgbClr val="FED7AA"/>
                      </a:solidFill>
                      <a:prstDash val="solid"/>
                      <a:round/>
                      <a:headEnd type="none" w="sm" len="sm"/>
                      <a:tailEnd type="none" w="sm" len="sm"/>
                    </a:lnB>
                    <a:solidFill>
                      <a:srgbClr val="7C2D12"/>
                    </a:solidFill>
                  </a:tcPr>
                </a:tc>
              </a:tr>
              <a:tr h="1671320">
                <a:tc>
                  <a:txBody>
                    <a:bodyPr/>
                    <a:lstStyle/>
                    <a:p>
                      <a:pPr marL="0" marR="0" lvl="0" indent="0" algn="l" rtl="0">
                        <a:spcBef>
                          <a:spcPts val="0"/>
                        </a:spcBef>
                        <a:spcAft>
                          <a:spcPts val="0"/>
                        </a:spcAft>
                        <a:buClr>
                          <a:srgbClr val="431407"/>
                        </a:buClr>
                        <a:buSzPts val="1800"/>
                        <a:buFont typeface="Calibri" panose="020F0502020204030204"/>
                        <a:buNone/>
                      </a:pPr>
                      <a:r>
                        <a:rPr lang="tr-TR" sz="1600" b="1" u="none" strike="noStrike" cap="none">
                          <a:solidFill>
                            <a:srgbClr val="431407"/>
                          </a:solidFill>
                        </a:rPr>
                        <a:t>•Üniversitemizi ilk sırada tercih eden öğrenci sayısı  </a:t>
                      </a:r>
                      <a:r>
                        <a:rPr lang="tr-TR" sz="1600" b="1" u="none" strike="noStrike" cap="none">
                          <a:solidFill>
                            <a:srgbClr val="FF0000"/>
                          </a:solidFill>
                        </a:rPr>
                        <a:t>%56</a:t>
                      </a:r>
                      <a:endParaRPr lang="tr-TR" sz="1600" b="1" u="none" strike="noStrike" cap="none">
                        <a:solidFill>
                          <a:srgbClr val="FF0000"/>
                        </a:solidFill>
                      </a:endParaRPr>
                    </a:p>
                  </a:txBody>
                  <a:tcPr marL="152400" marR="152400" marT="238125" marB="238125">
                    <a:lnL w="9525" cap="flat" cmpd="sng">
                      <a:solidFill>
                        <a:srgbClr val="FED7AA"/>
                      </a:solidFill>
                      <a:prstDash val="solid"/>
                      <a:round/>
                      <a:headEnd type="none" w="sm" len="sm"/>
                      <a:tailEnd type="none" w="sm" len="sm"/>
                    </a:lnL>
                    <a:lnR w="9525" cap="flat" cmpd="sng">
                      <a:solidFill>
                        <a:srgbClr val="FED7AA"/>
                      </a:solidFill>
                      <a:prstDash val="solid"/>
                      <a:round/>
                      <a:headEnd type="none" w="sm" len="sm"/>
                      <a:tailEnd type="none" w="sm" len="sm"/>
                    </a:lnR>
                    <a:lnT w="9525" cap="flat" cmpd="sng">
                      <a:solidFill>
                        <a:srgbClr val="FED7AA"/>
                      </a:solidFill>
                      <a:prstDash val="solid"/>
                      <a:round/>
                      <a:headEnd type="none" w="sm" len="sm"/>
                      <a:tailEnd type="none" w="sm" len="sm"/>
                    </a:lnT>
                    <a:lnB w="9525" cap="flat" cmpd="sng">
                      <a:solidFill>
                        <a:srgbClr val="FED7AA"/>
                      </a:solidFill>
                      <a:prstDash val="solid"/>
                      <a:round/>
                      <a:headEnd type="none" w="sm" len="sm"/>
                      <a:tailEnd type="none" w="sm" len="sm"/>
                    </a:lnB>
                    <a:solidFill>
                      <a:srgbClr val="FFF7ED"/>
                    </a:solidFill>
                  </a:tcPr>
                </a:tc>
                <a:tc>
                  <a:txBody>
                    <a:bodyPr/>
                    <a:lstStyle/>
                    <a:p>
                      <a:pPr marL="0" marR="0" lvl="0" indent="0" algn="l" rtl="0">
                        <a:spcBef>
                          <a:spcPts val="0"/>
                        </a:spcBef>
                        <a:spcAft>
                          <a:spcPts val="0"/>
                        </a:spcAft>
                        <a:buClr>
                          <a:schemeClr val="dk1"/>
                        </a:buClr>
                        <a:buSzPts val="1800"/>
                        <a:buFont typeface="Calibri" panose="020F0502020204030204"/>
                        <a:buNone/>
                      </a:pPr>
                      <a:r>
                        <a:rPr lang="en-US" altLang="en-US" sz="1600" u="none" strike="noStrike" cap="none">
                          <a:solidFill>
                            <a:srgbClr val="431407"/>
                          </a:solidFill>
                        </a:rPr>
                        <a:t>Bölümün uygulamal</a:t>
                      </a:r>
                      <a:r>
                        <a:rPr lang="en-US" altLang="en-US" sz="1600" u="none" strike="noStrike" cap="none">
                          <a:solidFill>
                            <a:srgbClr val="431407"/>
                          </a:solidFill>
                        </a:rPr>
                        <a:t>ı</a:t>
                      </a:r>
                      <a:r>
                        <a:rPr lang="en-US" altLang="en-US" sz="1600" u="none" strike="noStrike" cap="none">
                          <a:solidFill>
                            <a:srgbClr val="431407"/>
                          </a:solidFill>
                        </a:rPr>
                        <a:t> e</a:t>
                      </a:r>
                      <a:r>
                        <a:rPr lang="en-US" altLang="en-US" sz="1600" u="none" strike="noStrike" cap="none">
                          <a:solidFill>
                            <a:srgbClr val="431407"/>
                          </a:solidFill>
                        </a:rPr>
                        <a:t>ğ</a:t>
                      </a:r>
                      <a:r>
                        <a:rPr lang="en-US" altLang="en-US" sz="1600" u="none" strike="noStrike" cap="none">
                          <a:solidFill>
                            <a:srgbClr val="431407"/>
                          </a:solidFill>
                        </a:rPr>
                        <a:t>itim olanaklar</a:t>
                      </a:r>
                      <a:r>
                        <a:rPr lang="en-US" altLang="en-US" sz="1600" u="none" strike="noStrike" cap="none">
                          <a:solidFill>
                            <a:srgbClr val="431407"/>
                          </a:solidFill>
                        </a:rPr>
                        <a:t>ı</a:t>
                      </a:r>
                      <a:r>
                        <a:rPr lang="en-US" altLang="en-US" sz="1600" u="none" strike="noStrike" cap="none">
                          <a:solidFill>
                            <a:srgbClr val="431407"/>
                          </a:solidFill>
                        </a:rPr>
                        <a:t>, sektör i</a:t>
                      </a:r>
                      <a:r>
                        <a:rPr lang="en-US" altLang="en-US" sz="1600" u="none" strike="noStrike" cap="none">
                          <a:solidFill>
                            <a:srgbClr val="431407"/>
                          </a:solidFill>
                        </a:rPr>
                        <a:t>ş</a:t>
                      </a:r>
                      <a:r>
                        <a:rPr lang="en-US" altLang="en-US" sz="1600" u="none" strike="noStrike" cap="none">
                          <a:solidFill>
                            <a:srgbClr val="431407"/>
                          </a:solidFill>
                        </a:rPr>
                        <a:t> birlikleri, staj imkânlar</a:t>
                      </a:r>
                      <a:r>
                        <a:rPr lang="en-US" altLang="en-US" sz="1600" u="none" strike="noStrike" cap="none">
                          <a:solidFill>
                            <a:srgbClr val="431407"/>
                          </a:solidFill>
                        </a:rPr>
                        <a:t>ı</a:t>
                      </a:r>
                      <a:r>
                        <a:rPr lang="en-US" altLang="en-US" sz="1600" u="none" strike="noStrike" cap="none">
                          <a:solidFill>
                            <a:srgbClr val="431407"/>
                          </a:solidFill>
                        </a:rPr>
                        <a:t> ve mezun istihdam ba</a:t>
                      </a:r>
                      <a:r>
                        <a:rPr lang="en-US" altLang="en-US" sz="1600" u="none" strike="noStrike" cap="none">
                          <a:solidFill>
                            <a:srgbClr val="431407"/>
                          </a:solidFill>
                        </a:rPr>
                        <a:t>ş</a:t>
                      </a:r>
                      <a:r>
                        <a:rPr lang="en-US" altLang="en-US" sz="1600" u="none" strike="noStrike" cap="none">
                          <a:solidFill>
                            <a:srgbClr val="431407"/>
                          </a:solidFill>
                        </a:rPr>
                        <a:t>ar</a:t>
                      </a:r>
                      <a:r>
                        <a:rPr lang="en-US" altLang="en-US" sz="1600" u="none" strike="noStrike" cap="none">
                          <a:solidFill>
                            <a:srgbClr val="431407"/>
                          </a:solidFill>
                        </a:rPr>
                        <a:t>ı</a:t>
                      </a:r>
                      <a:r>
                        <a:rPr lang="en-US" altLang="en-US" sz="1600" u="none" strike="noStrike" cap="none">
                          <a:solidFill>
                            <a:srgbClr val="431407"/>
                          </a:solidFill>
                        </a:rPr>
                        <a:t>s</a:t>
                      </a:r>
                      <a:r>
                        <a:rPr lang="en-US" altLang="en-US" sz="1600" u="none" strike="noStrike" cap="none">
                          <a:solidFill>
                            <a:srgbClr val="431407"/>
                          </a:solidFill>
                        </a:rPr>
                        <a:t>ı</a:t>
                      </a:r>
                      <a:r>
                        <a:rPr lang="en-US" altLang="en-US" sz="1600" u="none" strike="noStrike" cap="none">
                          <a:solidFill>
                            <a:srgbClr val="431407"/>
                          </a:solidFill>
                        </a:rPr>
                        <a:t> ön plana </a:t>
                      </a:r>
                      <a:r>
                        <a:rPr lang="en-US" altLang="en-US" sz="1600" u="none" strike="noStrike" cap="none">
                          <a:solidFill>
                            <a:srgbClr val="431407"/>
                          </a:solidFill>
                        </a:rPr>
                        <a:t>çı</a:t>
                      </a:r>
                      <a:r>
                        <a:rPr lang="en-US" altLang="en-US" sz="1600" u="none" strike="noStrike" cap="none">
                          <a:solidFill>
                            <a:srgbClr val="431407"/>
                          </a:solidFill>
                        </a:rPr>
                        <a:t>kar</a:t>
                      </a:r>
                      <a:r>
                        <a:rPr lang="en-US" altLang="en-US" sz="1600" u="none" strike="noStrike" cap="none">
                          <a:solidFill>
                            <a:srgbClr val="431407"/>
                          </a:solidFill>
                        </a:rPr>
                        <a:t>ı</a:t>
                      </a:r>
                      <a:r>
                        <a:rPr lang="en-US" altLang="en-US" sz="1600" u="none" strike="noStrike" cap="none">
                          <a:solidFill>
                            <a:srgbClr val="431407"/>
                          </a:solidFill>
                        </a:rPr>
                        <a:t>larak hedef kitleye yönelik tan</a:t>
                      </a:r>
                      <a:r>
                        <a:rPr lang="en-US" altLang="en-US" sz="1600" u="none" strike="noStrike" cap="none">
                          <a:solidFill>
                            <a:srgbClr val="431407"/>
                          </a:solidFill>
                        </a:rPr>
                        <a:t>ı</a:t>
                      </a:r>
                      <a:r>
                        <a:rPr lang="en-US" altLang="en-US" sz="1600" u="none" strike="noStrike" cap="none">
                          <a:solidFill>
                            <a:srgbClr val="431407"/>
                          </a:solidFill>
                        </a:rPr>
                        <a:t>t</a:t>
                      </a:r>
                      <a:r>
                        <a:rPr lang="en-US" altLang="en-US" sz="1600" u="none" strike="noStrike" cap="none">
                          <a:solidFill>
                            <a:srgbClr val="431407"/>
                          </a:solidFill>
                        </a:rPr>
                        <a:t>ı</a:t>
                      </a:r>
                      <a:r>
                        <a:rPr lang="en-US" altLang="en-US" sz="1600" u="none" strike="noStrike" cap="none">
                          <a:solidFill>
                            <a:srgbClr val="431407"/>
                          </a:solidFill>
                        </a:rPr>
                        <a:t>m ve dijital görünürlük faaliyetleri art</a:t>
                      </a:r>
                      <a:r>
                        <a:rPr lang="en-US" altLang="en-US" sz="1600" u="none" strike="noStrike" cap="none">
                          <a:solidFill>
                            <a:srgbClr val="431407"/>
                          </a:solidFill>
                        </a:rPr>
                        <a:t>ı</a:t>
                      </a:r>
                      <a:r>
                        <a:rPr lang="en-US" altLang="en-US" sz="1600" u="none" strike="noStrike" cap="none">
                          <a:solidFill>
                            <a:srgbClr val="431407"/>
                          </a:solidFill>
                        </a:rPr>
                        <a:t>r</a:t>
                      </a:r>
                      <a:r>
                        <a:rPr lang="en-US" altLang="en-US" sz="1600" u="none" strike="noStrike" cap="none">
                          <a:solidFill>
                            <a:srgbClr val="431407"/>
                          </a:solidFill>
                        </a:rPr>
                        <a:t>ı</a:t>
                      </a:r>
                      <a:r>
                        <a:rPr lang="en-US" altLang="en-US" sz="1600" u="none" strike="noStrike" cap="none">
                          <a:solidFill>
                            <a:srgbClr val="431407"/>
                          </a:solidFill>
                        </a:rPr>
                        <a:t>lacakt</a:t>
                      </a:r>
                      <a:r>
                        <a:rPr lang="en-US" altLang="en-US" sz="1600" u="none" strike="noStrike" cap="none">
                          <a:solidFill>
                            <a:srgbClr val="431407"/>
                          </a:solidFill>
                        </a:rPr>
                        <a:t>ı</a:t>
                      </a:r>
                      <a:r>
                        <a:rPr lang="en-US" altLang="en-US" sz="1600" u="none" strike="noStrike" cap="none">
                          <a:solidFill>
                            <a:srgbClr val="431407"/>
                          </a:solidFill>
                        </a:rPr>
                        <a:t>r.</a:t>
                      </a:r>
                      <a:endParaRPr lang="en-US" altLang="en-US" sz="1600" u="none" strike="noStrike" cap="none">
                        <a:solidFill>
                          <a:srgbClr val="431407"/>
                        </a:solidFill>
                      </a:endParaRPr>
                    </a:p>
                  </a:txBody>
                  <a:tcPr marL="152400" marR="152400" marT="238125" marB="238125">
                    <a:lnL w="9525" cap="flat" cmpd="sng">
                      <a:solidFill>
                        <a:srgbClr val="FED7AA"/>
                      </a:solidFill>
                      <a:prstDash val="solid"/>
                      <a:round/>
                      <a:headEnd type="none" w="sm" len="sm"/>
                      <a:tailEnd type="none" w="sm" len="sm"/>
                    </a:lnL>
                    <a:lnR w="9525" cap="flat" cmpd="sng">
                      <a:solidFill>
                        <a:srgbClr val="FED7AA"/>
                      </a:solidFill>
                      <a:prstDash val="solid"/>
                      <a:round/>
                      <a:headEnd type="none" w="sm" len="sm"/>
                      <a:tailEnd type="none" w="sm" len="sm"/>
                    </a:lnR>
                    <a:lnT w="9525" cap="flat" cmpd="sng">
                      <a:solidFill>
                        <a:srgbClr val="FED7AA"/>
                      </a:solidFill>
                      <a:prstDash val="solid"/>
                      <a:round/>
                      <a:headEnd type="none" w="sm" len="sm"/>
                      <a:tailEnd type="none" w="sm" len="sm"/>
                    </a:lnT>
                    <a:lnB w="9525" cap="flat" cmpd="sng">
                      <a:solidFill>
                        <a:srgbClr val="FED7AA"/>
                      </a:solidFill>
                      <a:prstDash val="solid"/>
                      <a:round/>
                      <a:headEnd type="none" w="sm" len="sm"/>
                      <a:tailEnd type="none" w="sm" len="sm"/>
                    </a:lnB>
                    <a:solidFill>
                      <a:srgbClr val="FFFFFF"/>
                    </a:solidFill>
                  </a:tcPr>
                </a:tc>
              </a:tr>
              <a:tr h="2916555">
                <a:tc>
                  <a:txBody>
                    <a:bodyPr/>
                    <a:lstStyle/>
                    <a:p>
                      <a:pPr marL="0" marR="0" lvl="0" indent="0" algn="l" rtl="0">
                        <a:spcBef>
                          <a:spcPts val="0"/>
                        </a:spcBef>
                        <a:spcAft>
                          <a:spcPts val="0"/>
                        </a:spcAft>
                        <a:buClr>
                          <a:srgbClr val="431407"/>
                        </a:buClr>
                        <a:buSzPts val="1800"/>
                        <a:buFont typeface="Calibri" panose="020F0502020204030204"/>
                        <a:buNone/>
                      </a:pPr>
                      <a:r>
                        <a:rPr lang="en-US" altLang="en-US" sz="1600" b="1" u="none" strike="noStrike" cap="none">
                          <a:solidFill>
                            <a:srgbClr val="431407"/>
                          </a:solidFill>
                        </a:rPr>
                        <a:t>BAP kapsam</a:t>
                      </a:r>
                      <a:r>
                        <a:rPr lang="en-US" altLang="en-US" sz="1600" b="1" u="none" strike="noStrike" cap="none">
                          <a:solidFill>
                            <a:srgbClr val="431407"/>
                          </a:solidFill>
                        </a:rPr>
                        <a:t>ı</a:t>
                      </a:r>
                      <a:r>
                        <a:rPr lang="en-US" altLang="en-US" sz="1600" b="1" u="none" strike="noStrike" cap="none">
                          <a:solidFill>
                            <a:srgbClr val="431407"/>
                          </a:solidFill>
                        </a:rPr>
                        <a:t>nda desteklenen proje say</a:t>
                      </a:r>
                      <a:r>
                        <a:rPr lang="en-US" altLang="en-US" sz="1600" b="1" u="none" strike="noStrike" cap="none">
                          <a:solidFill>
                            <a:srgbClr val="431407"/>
                          </a:solidFill>
                        </a:rPr>
                        <a:t>ı</a:t>
                      </a:r>
                      <a:r>
                        <a:rPr lang="en-US" altLang="en-US" sz="1600" b="1" u="none" strike="noStrike" cap="none">
                          <a:solidFill>
                            <a:srgbClr val="431407"/>
                          </a:solidFill>
                        </a:rPr>
                        <a:t>s</a:t>
                      </a:r>
                      <a:r>
                        <a:rPr lang="en-US" altLang="en-US" sz="1600" b="1" u="none" strike="noStrike" cap="none">
                          <a:solidFill>
                            <a:srgbClr val="431407"/>
                          </a:solidFill>
                        </a:rPr>
                        <a:t>ı</a:t>
                      </a:r>
                      <a:r>
                        <a:rPr lang="tr-TR" sz="1600" b="1" u="none" strike="noStrike" cap="none">
                          <a:solidFill>
                            <a:srgbClr val="431407"/>
                          </a:solidFill>
                        </a:rPr>
                        <a:t>: </a:t>
                      </a:r>
                      <a:r>
                        <a:rPr lang="tr-TR" sz="1600" b="1" u="none" strike="noStrike" cap="none">
                          <a:solidFill>
                            <a:srgbClr val="FF0000"/>
                          </a:solidFill>
                        </a:rPr>
                        <a:t>%33</a:t>
                      </a:r>
                      <a:endParaRPr lang="tr-TR" sz="1600" b="1" u="none" strike="noStrike" cap="none">
                        <a:solidFill>
                          <a:srgbClr val="FF0000"/>
                        </a:solidFill>
                      </a:endParaRPr>
                    </a:p>
                  </a:txBody>
                  <a:tcPr marL="152400" marR="152400" marT="238125" marB="238125">
                    <a:lnL w="9525" cap="flat" cmpd="sng">
                      <a:solidFill>
                        <a:srgbClr val="FED7AA"/>
                      </a:solidFill>
                      <a:prstDash val="solid"/>
                      <a:round/>
                      <a:headEnd type="none" w="sm" len="sm"/>
                      <a:tailEnd type="none" w="sm" len="sm"/>
                    </a:lnL>
                    <a:lnR w="9525" cap="flat" cmpd="sng">
                      <a:solidFill>
                        <a:srgbClr val="FED7AA"/>
                      </a:solidFill>
                      <a:prstDash val="solid"/>
                      <a:round/>
                      <a:headEnd type="none" w="sm" len="sm"/>
                      <a:tailEnd type="none" w="sm" len="sm"/>
                    </a:lnR>
                    <a:lnT w="9525" cap="flat" cmpd="sng">
                      <a:solidFill>
                        <a:srgbClr val="FED7AA"/>
                      </a:solidFill>
                      <a:prstDash val="solid"/>
                      <a:round/>
                      <a:headEnd type="none" w="sm" len="sm"/>
                      <a:tailEnd type="none" w="sm" len="sm"/>
                    </a:lnT>
                    <a:lnB w="9525" cap="flat" cmpd="sng">
                      <a:solidFill>
                        <a:srgbClr val="FED7AA"/>
                      </a:solidFill>
                      <a:prstDash val="solid"/>
                      <a:round/>
                      <a:headEnd type="none" w="sm" len="sm"/>
                      <a:tailEnd type="none" w="sm" len="sm"/>
                    </a:lnB>
                    <a:solidFill>
                      <a:srgbClr val="FFF7ED"/>
                    </a:solidFill>
                  </a:tcPr>
                </a:tc>
                <a:tc>
                  <a:txBody>
                    <a:bodyPr/>
                    <a:lstStyle/>
                    <a:p>
                      <a:pPr marL="0" marR="0" lvl="0" indent="0" algn="l" rtl="0">
                        <a:spcBef>
                          <a:spcPts val="0"/>
                        </a:spcBef>
                        <a:spcAft>
                          <a:spcPts val="0"/>
                        </a:spcAft>
                        <a:buClr>
                          <a:schemeClr val="dk1"/>
                        </a:buClr>
                        <a:buSzPts val="1800"/>
                        <a:buFont typeface="Calibri" panose="020F0502020204030204"/>
                        <a:buNone/>
                      </a:pPr>
                      <a:r>
                        <a:rPr lang="en-US" altLang="en-US" sz="1600" u="none" strike="noStrike" cap="none">
                          <a:solidFill>
                            <a:srgbClr val="431407"/>
                          </a:solidFill>
                        </a:rPr>
                        <a:t>Bölüm bünyesinde “Ara</a:t>
                      </a:r>
                      <a:r>
                        <a:rPr lang="en-US" altLang="en-US" sz="1600" u="none" strike="noStrike" cap="none">
                          <a:solidFill>
                            <a:srgbClr val="431407"/>
                          </a:solidFill>
                        </a:rPr>
                        <a:t>ş</a:t>
                      </a:r>
                      <a:r>
                        <a:rPr lang="en-US" altLang="en-US" sz="1600" u="none" strike="noStrike" cap="none">
                          <a:solidFill>
                            <a:srgbClr val="431407"/>
                          </a:solidFill>
                        </a:rPr>
                        <a:t>t</a:t>
                      </a:r>
                      <a:r>
                        <a:rPr lang="en-US" altLang="en-US" sz="1600" u="none" strike="noStrike" cap="none">
                          <a:solidFill>
                            <a:srgbClr val="431407"/>
                          </a:solidFill>
                        </a:rPr>
                        <a:t>ı</a:t>
                      </a:r>
                      <a:r>
                        <a:rPr lang="en-US" altLang="en-US" sz="1600" u="none" strike="noStrike" cap="none">
                          <a:solidFill>
                            <a:srgbClr val="431407"/>
                          </a:solidFill>
                        </a:rPr>
                        <a:t>rma Geli</a:t>
                      </a:r>
                      <a:r>
                        <a:rPr lang="en-US" altLang="en-US" sz="1600" u="none" strike="noStrike" cap="none">
                          <a:solidFill>
                            <a:srgbClr val="431407"/>
                          </a:solidFill>
                        </a:rPr>
                        <a:t>ş</a:t>
                      </a:r>
                      <a:r>
                        <a:rPr lang="en-US" altLang="en-US" sz="1600" u="none" strike="noStrike" cap="none">
                          <a:solidFill>
                            <a:srgbClr val="431407"/>
                          </a:solidFill>
                        </a:rPr>
                        <a:t>tirme ve Proje Destek </a:t>
                      </a:r>
                      <a:r>
                        <a:rPr lang="en-US" altLang="en-US" sz="1600" u="none" strike="noStrike" cap="none">
                          <a:solidFill>
                            <a:srgbClr val="431407"/>
                          </a:solidFill>
                        </a:rPr>
                        <a:t>Ç</a:t>
                      </a:r>
                      <a:r>
                        <a:rPr lang="en-US" altLang="en-US" sz="1600" u="none" strike="noStrike" cap="none">
                          <a:solidFill>
                            <a:srgbClr val="431407"/>
                          </a:solidFill>
                        </a:rPr>
                        <a:t>al</a:t>
                      </a:r>
                      <a:r>
                        <a:rPr lang="en-US" altLang="en-US" sz="1600" u="none" strike="noStrike" cap="none">
                          <a:solidFill>
                            <a:srgbClr val="431407"/>
                          </a:solidFill>
                        </a:rPr>
                        <a:t>ış</a:t>
                      </a:r>
                      <a:r>
                        <a:rPr lang="en-US" altLang="en-US" sz="1600" u="none" strike="noStrike" cap="none">
                          <a:solidFill>
                            <a:srgbClr val="431407"/>
                          </a:solidFill>
                        </a:rPr>
                        <a:t>ma Grubu” olu</a:t>
                      </a:r>
                      <a:r>
                        <a:rPr lang="en-US" altLang="en-US" sz="1600" u="none" strike="noStrike" cap="none">
                          <a:solidFill>
                            <a:srgbClr val="431407"/>
                          </a:solidFill>
                        </a:rPr>
                        <a:t>ş</a:t>
                      </a:r>
                      <a:r>
                        <a:rPr lang="en-US" altLang="en-US" sz="1600" u="none" strike="noStrike" cap="none">
                          <a:solidFill>
                            <a:srgbClr val="431407"/>
                          </a:solidFill>
                        </a:rPr>
                        <a:t>turularak y</a:t>
                      </a:r>
                      <a:r>
                        <a:rPr lang="en-US" altLang="en-US" sz="1600" u="none" strike="noStrike" cap="none">
                          <a:solidFill>
                            <a:srgbClr val="431407"/>
                          </a:solidFill>
                        </a:rPr>
                        <a:t>ı</a:t>
                      </a:r>
                      <a:r>
                        <a:rPr lang="en-US" altLang="en-US" sz="1600" u="none" strike="noStrike" cap="none">
                          <a:solidFill>
                            <a:srgbClr val="431407"/>
                          </a:solidFill>
                        </a:rPr>
                        <a:t>ll</a:t>
                      </a:r>
                      <a:r>
                        <a:rPr lang="en-US" altLang="en-US" sz="1600" u="none" strike="noStrike" cap="none">
                          <a:solidFill>
                            <a:srgbClr val="431407"/>
                          </a:solidFill>
                        </a:rPr>
                        <a:t>ı</a:t>
                      </a:r>
                      <a:r>
                        <a:rPr lang="en-US" altLang="en-US" sz="1600" u="none" strike="noStrike" cap="none">
                          <a:solidFill>
                            <a:srgbClr val="431407"/>
                          </a:solidFill>
                        </a:rPr>
                        <a:t>k proje hedef kotas</a:t>
                      </a:r>
                      <a:r>
                        <a:rPr lang="en-US" altLang="en-US" sz="1600" u="none" strike="noStrike" cap="none">
                          <a:solidFill>
                            <a:srgbClr val="431407"/>
                          </a:solidFill>
                        </a:rPr>
                        <a:t>ı</a:t>
                      </a:r>
                      <a:r>
                        <a:rPr lang="en-US" altLang="en-US" sz="1600" u="none" strike="noStrike" cap="none">
                          <a:solidFill>
                            <a:srgbClr val="431407"/>
                          </a:solidFill>
                        </a:rPr>
                        <a:t> belirlenecek, ön de</a:t>
                      </a:r>
                      <a:r>
                        <a:rPr lang="en-US" altLang="en-US" sz="1600" u="none" strike="noStrike" cap="none">
                          <a:solidFill>
                            <a:srgbClr val="431407"/>
                          </a:solidFill>
                        </a:rPr>
                        <a:t>ğ</a:t>
                      </a:r>
                      <a:r>
                        <a:rPr lang="en-US" altLang="en-US" sz="1600" u="none" strike="noStrike" cap="none">
                          <a:solidFill>
                            <a:srgbClr val="431407"/>
                          </a:solidFill>
                        </a:rPr>
                        <a:t>erlendirme (hakemli taslak inceleme) sistemi kurulacak ve spor yönetimi alan</a:t>
                      </a:r>
                      <a:r>
                        <a:rPr lang="en-US" altLang="en-US" sz="1600" u="none" strike="noStrike" cap="none">
                          <a:solidFill>
                            <a:srgbClr val="431407"/>
                          </a:solidFill>
                        </a:rPr>
                        <a:t>ı</a:t>
                      </a:r>
                      <a:r>
                        <a:rPr lang="en-US" altLang="en-US" sz="1600" u="none" strike="noStrike" cap="none">
                          <a:solidFill>
                            <a:srgbClr val="431407"/>
                          </a:solidFill>
                        </a:rPr>
                        <a:t>nda sektör i</a:t>
                      </a:r>
                      <a:r>
                        <a:rPr lang="en-US" altLang="en-US" sz="1600" u="none" strike="noStrike" cap="none">
                          <a:solidFill>
                            <a:srgbClr val="431407"/>
                          </a:solidFill>
                        </a:rPr>
                        <a:t>ş</a:t>
                      </a:r>
                      <a:r>
                        <a:rPr lang="en-US" altLang="en-US" sz="1600" u="none" strike="noStrike" cap="none">
                          <a:solidFill>
                            <a:srgbClr val="431407"/>
                          </a:solidFill>
                        </a:rPr>
                        <a:t> birlikli, </a:t>
                      </a:r>
                      <a:r>
                        <a:rPr lang="en-US" altLang="en-US" sz="1600" u="none" strike="noStrike" cap="none">
                          <a:solidFill>
                            <a:srgbClr val="431407"/>
                          </a:solidFill>
                        </a:rPr>
                        <a:t>çı</a:t>
                      </a:r>
                      <a:r>
                        <a:rPr lang="en-US" altLang="en-US" sz="1600" u="none" strike="noStrike" cap="none">
                          <a:solidFill>
                            <a:srgbClr val="431407"/>
                          </a:solidFill>
                        </a:rPr>
                        <a:t>kt</a:t>
                      </a:r>
                      <a:r>
                        <a:rPr lang="en-US" altLang="en-US" sz="1600" u="none" strike="noStrike" cap="none">
                          <a:solidFill>
                            <a:srgbClr val="431407"/>
                          </a:solidFill>
                        </a:rPr>
                        <a:t>ı</a:t>
                      </a:r>
                      <a:r>
                        <a:rPr lang="en-US" altLang="en-US" sz="1600" u="none" strike="noStrike" cap="none">
                          <a:solidFill>
                            <a:srgbClr val="431407"/>
                          </a:solidFill>
                        </a:rPr>
                        <a:t>s</a:t>
                      </a:r>
                      <a:r>
                        <a:rPr lang="en-US" altLang="en-US" sz="1600" u="none" strike="noStrike" cap="none">
                          <a:solidFill>
                            <a:srgbClr val="431407"/>
                          </a:solidFill>
                        </a:rPr>
                        <a:t>ı</a:t>
                      </a:r>
                      <a:r>
                        <a:rPr lang="en-US" altLang="en-US" sz="1600" u="none" strike="noStrike" cap="none">
                          <a:solidFill>
                            <a:srgbClr val="431407"/>
                          </a:solidFill>
                        </a:rPr>
                        <a:t> öl</a:t>
                      </a:r>
                      <a:r>
                        <a:rPr lang="en-US" altLang="en-US" sz="1600" u="none" strike="noStrike" cap="none">
                          <a:solidFill>
                            <a:srgbClr val="431407"/>
                          </a:solidFill>
                        </a:rPr>
                        <a:t>ç</a:t>
                      </a:r>
                      <a:r>
                        <a:rPr lang="en-US" altLang="en-US" sz="1600" u="none" strike="noStrike" cap="none">
                          <a:solidFill>
                            <a:srgbClr val="431407"/>
                          </a:solidFill>
                        </a:rPr>
                        <a:t>ülebilir ve yay</a:t>
                      </a:r>
                      <a:r>
                        <a:rPr lang="en-US" altLang="en-US" sz="1600" u="none" strike="noStrike" cap="none">
                          <a:solidFill>
                            <a:srgbClr val="431407"/>
                          </a:solidFill>
                        </a:rPr>
                        <a:t>ı</a:t>
                      </a:r>
                      <a:r>
                        <a:rPr lang="en-US" altLang="en-US" sz="1600" u="none" strike="noStrike" cap="none">
                          <a:solidFill>
                            <a:srgbClr val="431407"/>
                          </a:solidFill>
                        </a:rPr>
                        <a:t>n potansiyeli yüksek projelerin BAP’a sunulmas</a:t>
                      </a:r>
                      <a:r>
                        <a:rPr lang="en-US" altLang="en-US" sz="1600" u="none" strike="noStrike" cap="none">
                          <a:solidFill>
                            <a:srgbClr val="431407"/>
                          </a:solidFill>
                        </a:rPr>
                        <a:t>ı</a:t>
                      </a:r>
                      <a:r>
                        <a:rPr lang="en-US" altLang="en-US" sz="1600" u="none" strike="noStrike" cap="none">
                          <a:solidFill>
                            <a:srgbClr val="431407"/>
                          </a:solidFill>
                        </a:rPr>
                        <a:t> sistematik olarak art</a:t>
                      </a:r>
                      <a:r>
                        <a:rPr lang="en-US" altLang="en-US" sz="1600" u="none" strike="noStrike" cap="none">
                          <a:solidFill>
                            <a:srgbClr val="431407"/>
                          </a:solidFill>
                        </a:rPr>
                        <a:t>ı</a:t>
                      </a:r>
                      <a:r>
                        <a:rPr lang="en-US" altLang="en-US" sz="1600" u="none" strike="noStrike" cap="none">
                          <a:solidFill>
                            <a:srgbClr val="431407"/>
                          </a:solidFill>
                        </a:rPr>
                        <a:t>r</a:t>
                      </a:r>
                      <a:r>
                        <a:rPr lang="en-US" altLang="en-US" sz="1600" u="none" strike="noStrike" cap="none">
                          <a:solidFill>
                            <a:srgbClr val="431407"/>
                          </a:solidFill>
                        </a:rPr>
                        <a:t>ı</a:t>
                      </a:r>
                      <a:r>
                        <a:rPr lang="en-US" altLang="en-US" sz="1600" u="none" strike="noStrike" cap="none">
                          <a:solidFill>
                            <a:srgbClr val="431407"/>
                          </a:solidFill>
                        </a:rPr>
                        <a:t>lacakt</a:t>
                      </a:r>
                      <a:r>
                        <a:rPr lang="en-US" altLang="en-US" sz="1600" u="none" strike="noStrike" cap="none">
                          <a:solidFill>
                            <a:srgbClr val="431407"/>
                          </a:solidFill>
                        </a:rPr>
                        <a:t>ı</a:t>
                      </a:r>
                      <a:r>
                        <a:rPr lang="en-US" altLang="en-US" sz="1600" u="none" strike="noStrike" cap="none">
                          <a:solidFill>
                            <a:srgbClr val="431407"/>
                          </a:solidFill>
                        </a:rPr>
                        <a:t>r.</a:t>
                      </a:r>
                      <a:endParaRPr lang="en-US" altLang="en-US" sz="1600" u="none" strike="noStrike" cap="none">
                        <a:solidFill>
                          <a:srgbClr val="431407"/>
                        </a:solidFill>
                      </a:endParaRPr>
                    </a:p>
                  </a:txBody>
                  <a:tcPr marL="152400" marR="152400" marT="238125" marB="238125">
                    <a:lnL w="9525" cap="flat" cmpd="sng">
                      <a:solidFill>
                        <a:srgbClr val="FED7AA"/>
                      </a:solidFill>
                      <a:prstDash val="solid"/>
                      <a:round/>
                      <a:headEnd type="none" w="sm" len="sm"/>
                      <a:tailEnd type="none" w="sm" len="sm"/>
                    </a:lnL>
                    <a:lnR w="9525" cap="flat" cmpd="sng">
                      <a:solidFill>
                        <a:srgbClr val="FED7AA"/>
                      </a:solidFill>
                      <a:prstDash val="solid"/>
                      <a:round/>
                      <a:headEnd type="none" w="sm" len="sm"/>
                      <a:tailEnd type="none" w="sm" len="sm"/>
                    </a:lnR>
                    <a:lnT w="9525" cap="flat" cmpd="sng">
                      <a:solidFill>
                        <a:srgbClr val="FED7AA"/>
                      </a:solidFill>
                      <a:prstDash val="solid"/>
                      <a:round/>
                      <a:headEnd type="none" w="sm" len="sm"/>
                      <a:tailEnd type="none" w="sm" len="sm"/>
                    </a:lnT>
                    <a:lnB w="9525" cap="flat" cmpd="sng">
                      <a:solidFill>
                        <a:srgbClr val="FED7AA"/>
                      </a:solidFill>
                      <a:prstDash val="solid"/>
                      <a:round/>
                      <a:headEnd type="none" w="sm" len="sm"/>
                      <a:tailEnd type="none" w="sm" len="sm"/>
                    </a:lnB>
                    <a:solidFill>
                      <a:srgbClr val="FFFFFF"/>
                    </a:solidFill>
                  </a:tcPr>
                </a:tc>
              </a:tr>
            </a:tbl>
          </a:graphicData>
        </a:graphic>
      </p:graphicFrame>
      <p:sp>
        <p:nvSpPr>
          <p:cNvPr id="155" name="Google Shape;155;p8"/>
          <p:cNvSpPr/>
          <p:nvPr/>
        </p:nvSpPr>
        <p:spPr>
          <a:xfrm>
            <a:off x="2286000" y="1371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panose="020B0604020202020204"/>
              <a:buNone/>
            </a:pPr>
            <a:br>
              <a:rPr lang="tr-TR"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ags/tag1.xml><?xml version="1.0" encoding="utf-8"?>
<p:tagLst xmlns:p="http://schemas.openxmlformats.org/presentationml/2006/main">
  <p:tag name="TABLE_ENDDRAG_ORIGIN_RECT" val="677*457"/>
  <p:tag name="TABLE_ENDDRAG_RECT" val="154*77*677*457"/>
</p:tagLst>
</file>

<file path=ppt/tags/tag2.xml><?xml version="1.0" encoding="utf-8"?>
<p:tagLst xmlns:p="http://schemas.openxmlformats.org/presentationml/2006/main">
  <p:tag name="TABLE_ENDDRAG_ORIGIN_RECT" val="558*414"/>
  <p:tag name="TABLE_ENDDRAG_RECT" val="221*89*558*414"/>
</p:tagLst>
</file>

<file path=ppt/theme/theme1.xml><?xml version="1.0" encoding="utf-8"?>
<a:theme xmlns:a="http://schemas.openxmlformats.org/drawingml/2006/main" name="20210113_Powerpoint_Şablon_2021_v1_0">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4989</Words>
  <Application>WPS Presentation</Application>
  <PresentationFormat>Geniş ekran</PresentationFormat>
  <Paragraphs>202</Paragraphs>
  <Slides>29</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SimSun</vt:lpstr>
      <vt:lpstr>Wingdings</vt:lpstr>
      <vt:lpstr>Arial</vt:lpstr>
      <vt:lpstr>Calibri</vt:lpstr>
      <vt:lpstr>Times New Roman</vt:lpstr>
      <vt:lpstr>Microsoft YaHei</vt:lpstr>
      <vt:lpstr>Arial Unicode MS</vt:lpstr>
      <vt:lpstr>Open Sans</vt:lpstr>
      <vt:lpstr>Segoe Print</vt:lpstr>
      <vt:lpstr>20210113_Powerpoint_Şablon_2021_v1_0</vt:lpstr>
      <vt:lpstr>2025 Yılı  Performans Değerlendirmesi</vt:lpstr>
      <vt:lpstr>GENEL BİLGİLER</vt:lpstr>
      <vt:lpstr>2025 Yılı Stratejik Plan Performansı</vt:lpstr>
      <vt:lpstr> 2025 YILI STRATEJİ BAZLI PERFORMANS GRAFİĞİ</vt:lpstr>
      <vt:lpstr>PowerPoint 演示文稿</vt:lpstr>
      <vt:lpstr>PowerPoint 演示文稿</vt:lpstr>
      <vt:lpstr>PowerPoint 演示文稿</vt:lpstr>
      <vt:lpstr>SP 2025 Yılı Genel Değerlendirme </vt:lpstr>
      <vt:lpstr>SP 2025 Yılı Genel Değerlendirme </vt:lpstr>
      <vt:lpstr>FAALİYETLER</vt:lpstr>
      <vt:lpstr>GERÇEKLEŞTİRİLEN FAALİYETLER</vt:lpstr>
      <vt:lpstr>GERÇEKLEŞTİRİLEN FAALİYETLER</vt:lpstr>
      <vt:lpstr>FAALİYETLER</vt:lpstr>
      <vt:lpstr>FAALİYETLER</vt:lpstr>
      <vt:lpstr>FAALİYETLER</vt:lpstr>
      <vt:lpstr>FAALİYETLER</vt:lpstr>
      <vt:lpstr>FAALİYETLER</vt:lpstr>
      <vt:lpstr>FAALİYETLER</vt:lpstr>
      <vt:lpstr>DANIŞMA KURULU </vt:lpstr>
      <vt:lpstr>PAYDAŞ KATILIMI (Danışma Kurulu ve Stratejik İşbirlikleri)</vt:lpstr>
      <vt:lpstr>AKREDİTASYON </vt:lpstr>
      <vt:lpstr>ANKET PERFORMANSI </vt:lpstr>
      <vt:lpstr>PowerPoint 演示文稿</vt:lpstr>
      <vt:lpstr>PowerPoint 演示文稿</vt:lpstr>
      <vt:lpstr>İyileştirme Planları (2026 yılı)</vt:lpstr>
      <vt:lpstr>İyileştirme Planları (2026 yılı)</vt:lpstr>
      <vt:lpstr>İyileştirme Planları (2026 yılı)</vt:lpstr>
      <vt:lpstr>2026 YILI ODAK NOKTALAR VE HEDEFLER  (GENEL)</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Halid Özgür</dc:creator>
  <cp:lastModifiedBy>ESRA CÖMERT</cp:lastModifiedBy>
  <cp:revision>8</cp:revision>
  <dcterms:created xsi:type="dcterms:W3CDTF">2020-09-09T19:50:00Z</dcterms:created>
  <dcterms:modified xsi:type="dcterms:W3CDTF">2026-03-03T08:37:12Z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6E5DCD7C4576429DA48C130F9F949E00_12</vt:lpwstr>
  </property>
  <property fmtid="{D5CDD505-2E9C-101B-9397-08002B2CF9AE}" pid="3" name="KSOProductBuildVer">
    <vt:lpwstr>1033-12.2.0.22549</vt:lpwstr>
  </property>
</Properties>
</file>