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431" r:id="rId3"/>
    <p:sldId id="360" r:id="rId4"/>
    <p:sldId id="361" r:id="rId5"/>
    <p:sldId id="362" r:id="rId6"/>
    <p:sldId id="363" r:id="rId7"/>
    <p:sldId id="432" r:id="rId8"/>
    <p:sldId id="365" r:id="rId9"/>
    <p:sldId id="367" r:id="rId10"/>
    <p:sldId id="265" r:id="rId11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5959"/>
    <a:srgbClr val="00FF00"/>
    <a:srgbClr val="009E4A"/>
    <a:srgbClr val="FFFF24"/>
    <a:srgbClr val="FFED00"/>
    <a:srgbClr val="9EF3C8"/>
    <a:srgbClr val="003DA6"/>
    <a:srgbClr val="E6E7E9"/>
    <a:srgbClr val="D7E7F5"/>
    <a:srgbClr val="0C0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ema Uygulanmış Stil 1 - Vurgu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45"/>
    <p:restoredTop sz="95574" autoAdjust="0"/>
  </p:normalViewPr>
  <p:slideViewPr>
    <p:cSldViewPr snapToGrid="0" snapToObjects="1">
      <p:cViewPr varScale="1">
        <p:scale>
          <a:sx n="83" d="100"/>
          <a:sy n="83" d="100"/>
        </p:scale>
        <p:origin x="902" y="7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E4630F-AD7F-44A0-85B6-3E155F04ED85}" type="datetimeFigureOut">
              <a:rPr lang="tr-TR" smtClean="0"/>
              <a:t>21.11.2022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DCDBD8-EC84-423A-A262-ECC1E922CB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835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3D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31880F-2CDF-D74B-A450-9BC1E47239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8476"/>
            <a:ext cx="9144000" cy="1655762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x-non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AEAD10-2AC0-3B4D-9A72-D7E6840F9B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86313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x-none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8CE11F0-A589-8446-95C8-B3EAF878B14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5346710" y="556721"/>
            <a:ext cx="1498591" cy="1502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2281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31FFB9-148A-0E4E-9545-82CB0A85D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5D1A2A-EEEA-A24E-89DB-056DA08CF6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6B6525-5D7C-5A4B-867D-AF92E7107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79C1A-3EE6-C74A-AF88-39711D58E17C}" type="datetimeFigureOut">
              <a:rPr lang="x-none" smtClean="0"/>
              <a:t>21.11.2022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FEB333-A957-5942-9835-CDCE1D60C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9703FB-7DFF-AB4B-A645-5EFECCFED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86383-FAC0-FF4F-A57B-9C503EDBB8A3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521576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73BD0D-3D26-AE4D-A974-32659D6D6D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55336D-4DFE-6D46-8B7B-28EBDC5F6F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5213C6-214D-3340-B623-35DCD00C1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79C1A-3EE6-C74A-AF88-39711D58E17C}" type="datetimeFigureOut">
              <a:rPr lang="x-none" smtClean="0"/>
              <a:t>21.11.2022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2E3BDC-AAB8-8B46-851B-504D58950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5E35FD-3EB0-E446-9E48-2BE6F0A68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86383-FAC0-FF4F-A57B-9C503EDBB8A3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045816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5A56B-61B1-694F-BF7E-01FE8BEAB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D1FD65-E2B4-D943-8EEC-2AEE0E112B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FD479E-32D6-A744-95B1-60E8D7F08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79C1A-3EE6-C74A-AF88-39711D58E17C}" type="datetimeFigureOut">
              <a:rPr lang="x-none" smtClean="0"/>
              <a:t>21.11.2022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2A62D1-984F-444A-ABF5-DABDE6982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87BAB5-AD74-994F-8FCD-09D14C0F1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86383-FAC0-FF4F-A57B-9C503EDBB8A3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781224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003D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10FCD-A6E5-D741-B8BB-F2241BDD9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6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x-non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BE38FA-021D-9348-9978-AA95D14EBD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C29D21-378F-5241-83D7-943ACBFC629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9649308" y="622897"/>
            <a:ext cx="1710841" cy="1715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452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701361-584E-C646-8E07-14B146029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143E6F-DF5D-A945-BE9C-BB634DD1A7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A0F15E-757C-D946-81DF-846E02E8A2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EE43D4-078A-D24C-A64E-10168F226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79C1A-3EE6-C74A-AF88-39711D58E17C}" type="datetimeFigureOut">
              <a:rPr lang="x-none" smtClean="0"/>
              <a:t>21.11.2022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E9B963-9AEA-D747-916A-B5DFFE345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FF8889-7193-0643-80FA-5D7D3F3FF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86383-FAC0-FF4F-A57B-9C503EDBB8A3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513306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028703-C9FB-E546-B73F-59C7E8356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688329-E395-5742-9BF8-8046ADC98A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E82A32-2C41-274D-8F6D-E340806449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0FC2A4-200C-5D4C-A934-9262E7C22D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CCF2FA-D6CC-A54B-BE08-B38A3FE78F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2BC733C-0FB4-404D-A284-5EF031424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79C1A-3EE6-C74A-AF88-39711D58E17C}" type="datetimeFigureOut">
              <a:rPr lang="x-none" smtClean="0"/>
              <a:t>21.11.2022</a:t>
            </a:fld>
            <a:endParaRPr lang="x-non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C2C6C7C-BE20-7547-85E5-A6AF362F2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BD0A1B5-953D-C341-8200-6DBAD875B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86383-FAC0-FF4F-A57B-9C503EDBB8A3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751996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1EE8C25-9E17-AB40-81FC-D03393A2A9D8}"/>
              </a:ext>
            </a:extLst>
          </p:cNvPr>
          <p:cNvSpPr/>
          <p:nvPr userDrawn="1"/>
        </p:nvSpPr>
        <p:spPr>
          <a:xfrm>
            <a:off x="0" y="0"/>
            <a:ext cx="12192000" cy="1021644"/>
          </a:xfrm>
          <a:prstGeom prst="rect">
            <a:avLst/>
          </a:prstGeom>
          <a:solidFill>
            <a:srgbClr val="003D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sz="18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4B61B8-93F4-2547-8DD8-D2FAEE9F3C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209" y="178253"/>
            <a:ext cx="10084496" cy="665141"/>
          </a:xfrm>
        </p:spPr>
        <p:txBody>
          <a:bodyPr>
            <a:noAutofit/>
          </a:bodyPr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x-none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C3922D1-175A-464E-9951-FC77D50DCD1B}"/>
              </a:ext>
            </a:extLst>
          </p:cNvPr>
          <p:cNvSpPr/>
          <p:nvPr userDrawn="1"/>
        </p:nvSpPr>
        <p:spPr>
          <a:xfrm>
            <a:off x="0" y="6449902"/>
            <a:ext cx="12192000" cy="42022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sz="1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2994C0-4761-6B4E-AD6C-EB569A71F851}"/>
              </a:ext>
            </a:extLst>
          </p:cNvPr>
          <p:cNvSpPr txBox="1"/>
          <p:nvPr userDrawn="1"/>
        </p:nvSpPr>
        <p:spPr>
          <a:xfrm>
            <a:off x="481214" y="6559986"/>
            <a:ext cx="3010761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x-none" sz="700" dirty="0">
                <a:solidFill>
                  <a:schemeClr val="bg1"/>
                </a:solidFill>
              </a:rPr>
              <a:t>© Copyright 2021 Sakarya Uygulamalı Bilimler Üniversitesi. Her hakkı saklıdır.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5C9FECA-B3C0-6D4F-852D-26E65F1AA88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302330" y="192681"/>
            <a:ext cx="700415" cy="702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576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DDCBAD-8ADA-8B49-B587-8E1D91990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79C1A-3EE6-C74A-AF88-39711D58E17C}" type="datetimeFigureOut">
              <a:rPr lang="x-none" smtClean="0"/>
              <a:t>21.11.2022</a:t>
            </a:fld>
            <a:endParaRPr lang="x-non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A3BDF2-98DA-7C4C-A4BD-FCAE7E57A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8748ED-5122-EB4C-B937-501602CCF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86383-FAC0-FF4F-A57B-9C503EDBB8A3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464725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CA61C-1B54-C546-8B1A-F4FA1F1A4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E7E099-69BE-9E4E-B814-FD8D54F8B6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33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FD9893-A862-8A4A-A7A0-8AD229EBA8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AC3DFC-18C5-E64F-B8EB-7DB216AB6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79C1A-3EE6-C74A-AF88-39711D58E17C}" type="datetimeFigureOut">
              <a:rPr lang="x-none" smtClean="0"/>
              <a:t>21.11.2022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BFD8E1-29BE-D447-8353-94FD9F75A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D3F924-AB64-E542-BB34-F0E29C2EC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86383-FAC0-FF4F-A57B-9C503EDBB8A3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882898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43966-4B47-484D-A8C6-20A644681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648F69-E6C1-A44D-ABB5-20ADD13983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33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2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91FC6F-B2A5-9C4D-92BF-8112502070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5A557B-F4CD-2345-80F7-D190D8ECD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79C1A-3EE6-C74A-AF88-39711D58E17C}" type="datetimeFigureOut">
              <a:rPr lang="x-none" smtClean="0"/>
              <a:t>21.11.2022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051E43-E0E9-684D-BA72-53D139E47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9B1444-1082-0D42-8AEE-4F81293B6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86383-FAC0-FF4F-A57B-9C503EDBB8A3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821799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DA48C0C-A6F6-964F-A207-7D8E502EE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7F79FE-FA48-8843-B658-F7EDC2F8B4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372EFC-5D52-2E42-9ED8-FFF15AF43C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79C1A-3EE6-C74A-AF88-39711D58E17C}" type="datetimeFigureOut">
              <a:rPr lang="x-none" smtClean="0"/>
              <a:t>21.11.2022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E852D5-A3A7-4849-9A6E-A25B61832B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C3D556-2554-7D48-A55C-C2C22B31F2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86383-FAC0-FF4F-A57B-9C503EDBB8A3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685316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D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9F69EE5E-7E1D-DB4F-9F00-624040CEED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72145" y="2576946"/>
            <a:ext cx="7647709" cy="2361001"/>
          </a:xfrm>
        </p:spPr>
        <p:txBody>
          <a:bodyPr>
            <a:normAutofit fontScale="90000"/>
          </a:bodyPr>
          <a:lstStyle/>
          <a:p>
            <a:r>
              <a:rPr lang="tr-TR" dirty="0"/>
              <a:t>Spor Bilimleri Fakültesi</a:t>
            </a:r>
            <a:br>
              <a:rPr lang="tr-TR" dirty="0"/>
            </a:br>
            <a:r>
              <a:rPr lang="tr-TR" b="1" dirty="0"/>
              <a:t>Spor Yöneticiliği </a:t>
            </a:r>
            <a:r>
              <a:rPr lang="tr-TR" dirty="0"/>
              <a:t>Bölümü Performans Sunumu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40605431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D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6C228BE-623B-924B-B014-55BABA4B6E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6310" y="2101370"/>
            <a:ext cx="3419378" cy="3607734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63D1788-6D9E-8347-8F79-A44C955CB193}"/>
              </a:ext>
            </a:extLst>
          </p:cNvPr>
          <p:cNvSpPr/>
          <p:nvPr/>
        </p:nvSpPr>
        <p:spPr>
          <a:xfrm>
            <a:off x="4580487" y="1024909"/>
            <a:ext cx="30310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spc="600" dirty="0">
                <a:solidFill>
                  <a:schemeClr val="bg1"/>
                </a:solidFill>
              </a:rPr>
              <a:t>TEŞEKKÜRLER</a:t>
            </a:r>
            <a:endParaRPr lang="x-none" sz="2800" spc="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5294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BÖLÜM HAKKINDA BİLGİLER (2021-2022)</a:t>
            </a:r>
            <a:endParaRPr lang="tr-TR" dirty="0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1372386"/>
              </p:ext>
            </p:extLst>
          </p:nvPr>
        </p:nvGraphicFramePr>
        <p:xfrm>
          <a:off x="1821092" y="3040380"/>
          <a:ext cx="8549815" cy="77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3370">
                  <a:extLst>
                    <a:ext uri="{9D8B030D-6E8A-4147-A177-3AD203B41FA5}">
                      <a16:colId xmlns:a16="http://schemas.microsoft.com/office/drawing/2014/main" val="120425226"/>
                    </a:ext>
                  </a:extLst>
                </a:gridCol>
                <a:gridCol w="1304300">
                  <a:extLst>
                    <a:ext uri="{9D8B030D-6E8A-4147-A177-3AD203B41FA5}">
                      <a16:colId xmlns:a16="http://schemas.microsoft.com/office/drawing/2014/main" val="3270925943"/>
                    </a:ext>
                  </a:extLst>
                </a:gridCol>
                <a:gridCol w="1103865">
                  <a:extLst>
                    <a:ext uri="{9D8B030D-6E8A-4147-A177-3AD203B41FA5}">
                      <a16:colId xmlns:a16="http://schemas.microsoft.com/office/drawing/2014/main" val="1739830665"/>
                    </a:ext>
                  </a:extLst>
                </a:gridCol>
                <a:gridCol w="1657807">
                  <a:extLst>
                    <a:ext uri="{9D8B030D-6E8A-4147-A177-3AD203B41FA5}">
                      <a16:colId xmlns:a16="http://schemas.microsoft.com/office/drawing/2014/main" val="173280376"/>
                    </a:ext>
                  </a:extLst>
                </a:gridCol>
                <a:gridCol w="1163782">
                  <a:extLst>
                    <a:ext uri="{9D8B030D-6E8A-4147-A177-3AD203B41FA5}">
                      <a16:colId xmlns:a16="http://schemas.microsoft.com/office/drawing/2014/main" val="3060612320"/>
                    </a:ext>
                  </a:extLst>
                </a:gridCol>
                <a:gridCol w="886691">
                  <a:extLst>
                    <a:ext uri="{9D8B030D-6E8A-4147-A177-3AD203B41FA5}">
                      <a16:colId xmlns:a16="http://schemas.microsoft.com/office/drawing/2014/main" val="3617091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1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BÖLÜM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Prof. Dr.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Doç. Dr.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Dr. </a:t>
                      </a:r>
                      <a:r>
                        <a:rPr lang="tr-TR" sz="19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Öğr</a:t>
                      </a:r>
                      <a:r>
                        <a:rPr lang="tr-TR" sz="1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Üyesi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Arş. Gör. 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Toplam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576527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Spor Yöneticiliği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0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74529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5058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9052FE8-75A0-D745-9894-2A15D2479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209" y="178253"/>
            <a:ext cx="10084496" cy="665141"/>
          </a:xfrm>
        </p:spPr>
        <p:txBody>
          <a:bodyPr/>
          <a:lstStyle/>
          <a:p>
            <a:r>
              <a:rPr lang="tr-TR" dirty="0"/>
              <a:t>SPOR YÖNETİCİLİĞİ LİSANS ÖĞRENCİ SAYILARI</a:t>
            </a:r>
            <a:endParaRPr lang="x-none" dirty="0"/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>
          <a:xfrm>
            <a:off x="2474191" y="1825625"/>
            <a:ext cx="724361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kumimoji="0" lang="tr-TR" sz="1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n-ea"/>
                <a:cs typeface="+mn-cs"/>
              </a:rPr>
              <a:t>LİSANS YKS ÖĞRENCİ SAYISI: 50 / Yeni Kayıt: 50 (%100 Doluluk oranı)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tr-TR" sz="1800" dirty="0">
                <a:solidFill>
                  <a:sysClr val="windowText" lastClr="000000"/>
                </a:solidFill>
              </a:rPr>
              <a:t>   2021    Yılında Taban Puan: 217.21    Tavan Puan: 295.6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tr-TR" sz="1800" dirty="0">
                <a:solidFill>
                  <a:sysClr val="windowText" lastClr="000000"/>
                </a:solidFill>
              </a:rPr>
              <a:t>   2022    Yılında Taban Puan: 279.80    Tavan Puan 366.6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tr-TR" sz="1800" dirty="0">
                <a:solidFill>
                  <a:sysClr val="windowText" lastClr="000000"/>
                </a:solidFill>
              </a:rPr>
              <a:t>(Yerleştirme Sırasında İlk 300.000’e girmiş öğrenciler tercih etmiştir)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tr-TR" sz="1800" dirty="0">
              <a:solidFill>
                <a:sysClr val="windowText" lastClr="000000"/>
              </a:solidFill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tr-TR" sz="1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n-ea"/>
                <a:cs typeface="+mn-cs"/>
              </a:rPr>
              <a:t>LİSANS YABANCI UYRUKLU (YÖS) ÖĞRENCİ SAYISI: 38 </a:t>
            </a:r>
            <a:r>
              <a:rPr lang="tr-TR" sz="1800" b="1" dirty="0">
                <a:solidFill>
                  <a:sysClr val="windowText" lastClr="000000"/>
                </a:solidFill>
              </a:rPr>
              <a:t>/ </a:t>
            </a:r>
            <a:r>
              <a:rPr kumimoji="0" lang="tr-TR" sz="1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n-ea"/>
                <a:cs typeface="+mn-cs"/>
              </a:rPr>
              <a:t>Yeni Kayıt: 33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tr-TR" sz="1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n-ea"/>
                <a:cs typeface="+mn-cs"/>
              </a:rPr>
              <a:t>YATAY-DİKEY GEÇİŞ ÖĞRENCİ SAYISI: 6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tr-TR" sz="1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n-ea"/>
                <a:cs typeface="+mn-cs"/>
              </a:rPr>
              <a:t>MİSAFİR ÖĞRENCİ SAYISI: 2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tr-TR" sz="1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n-ea"/>
                <a:cs typeface="+mn-cs"/>
              </a:rPr>
              <a:t>MEZUN ÖĞRENCİ SAYISI: 47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3441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2273679" y="1870207"/>
            <a:ext cx="829202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b="1" dirty="0"/>
              <a:t>YÜKSEK LİSANS ÖĞRENCİ SAYISI: 45 / </a:t>
            </a:r>
            <a:r>
              <a:rPr lang="tr-TR" dirty="0"/>
              <a:t>Yeni Kayıt: 13 +1 (iş deneyimli öğrenci)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b="1" dirty="0"/>
              <a:t>DOKTORA ÖĞRENCİ SAYISI: 15 / </a:t>
            </a:r>
            <a:r>
              <a:rPr lang="tr-TR" dirty="0"/>
              <a:t>Yeni Kayıt: 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b="1" dirty="0"/>
              <a:t>YÜKSEK LİSANS YABANCI UYRUKLU ÖĞRENCİ SAYISI: --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b="1" dirty="0"/>
              <a:t>YÜKSEK YATAY-DİKEY GEÇİŞ ÖĞRENCİ SAYISI: 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b="1" dirty="0"/>
              <a:t>YÜKSEK LİSANS İŞ DENEYİMLİ ÖĞRENCİ SAYISI: 1 / </a:t>
            </a:r>
            <a:r>
              <a:rPr lang="tr-TR" dirty="0"/>
              <a:t>Yeni Kayıt: 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b="1" dirty="0"/>
              <a:t>YÜKSEK LİSANS  MEZUN ÖĞRENCİ SAYISI: 18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b="1" dirty="0"/>
              <a:t>DOKTORA MEZUN ÖĞRENCİ SAYISI: 1</a:t>
            </a:r>
          </a:p>
        </p:txBody>
      </p:sp>
      <p:sp>
        <p:nvSpPr>
          <p:cNvPr id="4" name="Title 6">
            <a:extLst>
              <a:ext uri="{FF2B5EF4-FFF2-40B4-BE49-F238E27FC236}">
                <a16:creationId xmlns:a16="http://schemas.microsoft.com/office/drawing/2014/main" id="{F9ECF0D4-385B-4B61-BD79-9C82796807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209" y="178253"/>
            <a:ext cx="10084496" cy="665141"/>
          </a:xfrm>
        </p:spPr>
        <p:txBody>
          <a:bodyPr/>
          <a:lstStyle/>
          <a:p>
            <a:r>
              <a:rPr lang="tr-TR" dirty="0"/>
              <a:t>SPOR YÖNETİCİLİĞİ LİSANSÜSTÜ ÖĞRENCİ SAYILARI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3706764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SPOR YÖNETİCİLİĞİ BÖLÜM FAALİYETLERİ</a:t>
            </a:r>
          </a:p>
        </p:txBody>
      </p:sp>
      <p:sp>
        <p:nvSpPr>
          <p:cNvPr id="3" name="Dikdörtgen 2"/>
          <p:cNvSpPr/>
          <p:nvPr/>
        </p:nvSpPr>
        <p:spPr>
          <a:xfrm>
            <a:off x="2119801" y="1799519"/>
            <a:ext cx="795239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“</a:t>
            </a:r>
            <a:r>
              <a:rPr lang="tr-TR" b="1" dirty="0"/>
              <a:t>Lisansüstü Seminer Günleri</a:t>
            </a:r>
            <a:r>
              <a:rPr lang="tr-TR" dirty="0"/>
              <a:t>” programı gerçekleştirildi.</a:t>
            </a:r>
          </a:p>
          <a:p>
            <a:r>
              <a:rPr lang="tr-TR" dirty="0"/>
              <a:t>Seminer Günlerine Prof. Dr. Hülya Aşçı, Doç. Dr. Gözde Ersöz, Prof. Dr. Selda Bereket ve Prof. Dr. Levent İnce  davetli konuşmacı  olarak katılım gösterdiler.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b="1" dirty="0"/>
              <a:t>Spor Yöneticiliği Geleneği bozmadı! </a:t>
            </a:r>
          </a:p>
          <a:p>
            <a:r>
              <a:rPr lang="tr-TR" dirty="0"/>
              <a:t>Türkiye Bedensel Engelliler Federasyonu </a:t>
            </a:r>
            <a:r>
              <a:rPr lang="tr-TR" dirty="0" err="1"/>
              <a:t>Ampute</a:t>
            </a:r>
            <a:r>
              <a:rPr lang="tr-TR" dirty="0"/>
              <a:t> Futbol 2. ligi Şampiyonu Sakarya Akgün </a:t>
            </a:r>
            <a:r>
              <a:rPr lang="tr-TR" dirty="0" err="1"/>
              <a:t>Ampute</a:t>
            </a:r>
            <a:r>
              <a:rPr lang="tr-TR" dirty="0"/>
              <a:t> futbol takımı ile Spor Bilimleri Fakültesi arasında gösteri maçı yapıldı.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b="1" dirty="0"/>
              <a:t>Sporda Gönüllülük ve Kariyer günü </a:t>
            </a:r>
          </a:p>
          <a:p>
            <a:r>
              <a:rPr lang="tr-TR" dirty="0"/>
              <a:t>Sporda Kariyer ve Gönüllük ana temasıyla gerçekleşen organizasyon için Spor İstanbul genel müdürü </a:t>
            </a:r>
            <a:r>
              <a:rPr lang="tr-TR" dirty="0" err="1"/>
              <a:t>Renay</a:t>
            </a:r>
            <a:r>
              <a:rPr lang="tr-TR" dirty="0"/>
              <a:t> Onur ve Spor İstanbul Halkla İlişkiler Şefi Derya Uzan </a:t>
            </a:r>
            <a:r>
              <a:rPr lang="tr-TR" dirty="0" err="1"/>
              <a:t>Yenipazarlı'yı</a:t>
            </a:r>
            <a:r>
              <a:rPr lang="tr-TR" dirty="0"/>
              <a:t> ağırladık.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94542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SPOR YÖNETİCİLİĞİ BÖLÜM FAALİYETLERİ</a:t>
            </a:r>
          </a:p>
        </p:txBody>
      </p:sp>
      <p:sp>
        <p:nvSpPr>
          <p:cNvPr id="4" name="Dikdörtgen 3"/>
          <p:cNvSpPr/>
          <p:nvPr/>
        </p:nvSpPr>
        <p:spPr>
          <a:xfrm>
            <a:off x="880065" y="1608168"/>
            <a:ext cx="1043187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b="1" dirty="0"/>
              <a:t>Şampiyonu ağırladık</a:t>
            </a:r>
          </a:p>
          <a:p>
            <a:pPr algn="just"/>
            <a:r>
              <a:rPr lang="tr-TR" dirty="0"/>
              <a:t>Beş Avrupa, bir dünya şampiyonluğu bulunan ve bir dünya 2.liği ve bir olimpiyat 3.lüğü bulunan, güreşte ilklerin kadını Yasemin Adar konuğumuz oldu. 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b="1" i="0" dirty="0">
                <a:effectLst/>
              </a:rPr>
              <a:t>19. </a:t>
            </a:r>
            <a:r>
              <a:rPr lang="tr-TR" b="1" dirty="0"/>
              <a:t>Uluslararası Spor Bilimleri Kongresine katılım sağlandı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b="1" dirty="0"/>
              <a:t>3. Uluslararası Rekreasyon ve Spor Yönetimi Kongresine katılım sağlandı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b="1" dirty="0"/>
              <a:t>Bölüm akreditasyon denetlemesinden geçti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b="1" i="0" dirty="0">
                <a:effectLst/>
              </a:rPr>
              <a:t>Bölüm Diğer bölümlere 7+1 iş yeri uygulamasında destek sağlandı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i="0" dirty="0">
              <a:effectLst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b="1" dirty="0"/>
              <a:t>Üniversite kararı ile Girişimcilik ve Proje dersinde yapılan yarıyıl değişikliği nedeniyle bölüm öğretim üyeleri ve öğrencilerden alınan  geri dönüşler sonucunda ders planında güncellemeler yapıldı.</a:t>
            </a:r>
            <a:endParaRPr lang="tr-TR" b="1" i="0" dirty="0">
              <a:effectLst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i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278126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YAYINLAR HAKKINDA BİLGİLER (2021-2022)</a:t>
            </a:r>
            <a:endParaRPr lang="tr-TR" dirty="0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6867684"/>
              </p:ext>
            </p:extLst>
          </p:nvPr>
        </p:nvGraphicFramePr>
        <p:xfrm>
          <a:off x="2402983" y="3040380"/>
          <a:ext cx="7386033" cy="77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3370">
                  <a:extLst>
                    <a:ext uri="{9D8B030D-6E8A-4147-A177-3AD203B41FA5}">
                      <a16:colId xmlns:a16="http://schemas.microsoft.com/office/drawing/2014/main" val="120425226"/>
                    </a:ext>
                  </a:extLst>
                </a:gridCol>
                <a:gridCol w="1304300">
                  <a:extLst>
                    <a:ext uri="{9D8B030D-6E8A-4147-A177-3AD203B41FA5}">
                      <a16:colId xmlns:a16="http://schemas.microsoft.com/office/drawing/2014/main" val="3270925943"/>
                    </a:ext>
                  </a:extLst>
                </a:gridCol>
                <a:gridCol w="1103865">
                  <a:extLst>
                    <a:ext uri="{9D8B030D-6E8A-4147-A177-3AD203B41FA5}">
                      <a16:colId xmlns:a16="http://schemas.microsoft.com/office/drawing/2014/main" val="1739830665"/>
                    </a:ext>
                  </a:extLst>
                </a:gridCol>
                <a:gridCol w="1657807">
                  <a:extLst>
                    <a:ext uri="{9D8B030D-6E8A-4147-A177-3AD203B41FA5}">
                      <a16:colId xmlns:a16="http://schemas.microsoft.com/office/drawing/2014/main" val="173280376"/>
                    </a:ext>
                  </a:extLst>
                </a:gridCol>
                <a:gridCol w="886691">
                  <a:extLst>
                    <a:ext uri="{9D8B030D-6E8A-4147-A177-3AD203B41FA5}">
                      <a16:colId xmlns:a16="http://schemas.microsoft.com/office/drawing/2014/main" val="3617091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1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BÖLÜM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Bildiri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Makale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BAP Projesi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Toplam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576527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Spor Yöneticiliği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0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74529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86818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ÖĞRENCİ MEMNUNİYET ANKETİ</a:t>
            </a:r>
          </a:p>
        </p:txBody>
      </p:sp>
      <p:pic>
        <p:nvPicPr>
          <p:cNvPr id="3" name="Picture 532"/>
          <p:cNvPicPr/>
          <p:nvPr/>
        </p:nvPicPr>
        <p:blipFill>
          <a:blip r:embed="rId2"/>
          <a:stretch>
            <a:fillRect/>
          </a:stretch>
        </p:blipFill>
        <p:spPr>
          <a:xfrm>
            <a:off x="1269311" y="1293870"/>
            <a:ext cx="9653377" cy="4736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7739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2022/2023 Hedeflerimiz</a:t>
            </a:r>
          </a:p>
        </p:txBody>
      </p:sp>
      <p:sp>
        <p:nvSpPr>
          <p:cNvPr id="3" name="Metin kutusu 2"/>
          <p:cNvSpPr txBox="1"/>
          <p:nvPr/>
        </p:nvSpPr>
        <p:spPr>
          <a:xfrm>
            <a:off x="1975275" y="2395880"/>
            <a:ext cx="922861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b="1" dirty="0"/>
              <a:t>Akreditasyon kriterlerimizi geliştirmek </a:t>
            </a:r>
          </a:p>
          <a:p>
            <a:r>
              <a:rPr lang="tr-TR" sz="2400" b="1" dirty="0"/>
              <a:t>(Sınav değerlendirmelerini MÜDEK kriterlerine göre düzenlemek)</a:t>
            </a:r>
          </a:p>
          <a:p>
            <a:endParaRPr lang="tr-TR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b="1" dirty="0"/>
              <a:t>Bölüm yayın sayısını arttırmak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b="1" dirty="0"/>
              <a:t>Öğrencilerin TÜBİTAK proje başvuru sayılarını arttırmak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sz="2400" b="1" dirty="0"/>
          </a:p>
        </p:txBody>
      </p:sp>
    </p:spTree>
    <p:extLst>
      <p:ext uri="{BB962C8B-B14F-4D97-AF65-F5344CB8AC3E}">
        <p14:creationId xmlns:p14="http://schemas.microsoft.com/office/powerpoint/2010/main" val="40998595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2044</TotalTime>
  <Words>441</Words>
  <Application>Microsoft Office PowerPoint</Application>
  <PresentationFormat>Geniş ekran</PresentationFormat>
  <Paragraphs>81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Spor Bilimleri Fakültesi Spor Yöneticiliği Bölümü Performans Sunumu</vt:lpstr>
      <vt:lpstr>BÖLÜM HAKKINDA BİLGİLER (2021-2022)</vt:lpstr>
      <vt:lpstr>SPOR YÖNETİCİLİĞİ LİSANS ÖĞRENCİ SAYILARI</vt:lpstr>
      <vt:lpstr>SPOR YÖNETİCİLİĞİ LİSANSÜSTÜ ÖĞRENCİ SAYILARI</vt:lpstr>
      <vt:lpstr>SPOR YÖNETİCİLİĞİ BÖLÜM FAALİYETLERİ</vt:lpstr>
      <vt:lpstr>SPOR YÖNETİCİLİĞİ BÖLÜM FAALİYETLERİ</vt:lpstr>
      <vt:lpstr>YAYINLAR HAKKINDA BİLGİLER (2021-2022)</vt:lpstr>
      <vt:lpstr>ÖĞRENCİ MEMNUNİYET ANKETİ</vt:lpstr>
      <vt:lpstr>2022/2023 Hedeflerimiz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Halid Özgür</dc:creator>
  <cp:lastModifiedBy>positive</cp:lastModifiedBy>
  <cp:revision>179</cp:revision>
  <dcterms:created xsi:type="dcterms:W3CDTF">2020-09-09T19:50:56Z</dcterms:created>
  <dcterms:modified xsi:type="dcterms:W3CDTF">2022-11-21T09:15:56Z</dcterms:modified>
</cp:coreProperties>
</file>